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10287000" cx="18288000"/>
  <p:notesSz cx="6858000" cy="9144000"/>
  <p:embeddedFontLst>
    <p:embeddedFont>
      <p:font typeface="Poppins"/>
      <p:regular r:id="rId23"/>
      <p:bold r:id="rId24"/>
      <p:italic r:id="rId25"/>
      <p:boldItalic r:id="rId26"/>
    </p:embeddedFont>
    <p:embeddedFont>
      <p:font typeface="Sanchez"/>
      <p:regular r:id="rId27"/>
      <p: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9" roundtripDataSignature="AMtx7mjeFZuV6WSivsqseCQioDlW5gZx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8D7510-84B0-4FC3-8A2E-2DB38D14E06A}">
  <a:tblStyle styleId="{EB8D7510-84B0-4FC3-8A2E-2DB38D14E06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CD6BC2A-D203-44BD-9300-09856C7706D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oppins-bold.fntdata"/><Relationship Id="rId23" Type="http://schemas.openxmlformats.org/officeDocument/2006/relationships/font" Target="fonts/Poppi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Sanchez-italic.fntdata"/><Relationship Id="rId27" Type="http://schemas.openxmlformats.org/officeDocument/2006/relationships/font" Target="fonts/Sanchez-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38fb3a44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38fb3a448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p:nvPr>
            <p:ph idx="2" type="pic"/>
          </p:nvPr>
        </p:nvSpPr>
        <p:spPr>
          <a:xfrm>
            <a:off x="1792288" y="612775"/>
            <a:ext cx="5486400" cy="4114800"/>
          </a:xfrm>
          <a:prstGeom prst="rect">
            <a:avLst/>
          </a:prstGeom>
          <a:noFill/>
          <a:ln>
            <a:noFill/>
          </a:ln>
        </p:spPr>
      </p:sp>
      <p:sp>
        <p:nvSpPr>
          <p:cNvPr id="64" name="Google Shape;64;p2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5.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5.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7865" l="0" r="0" t="7865"/>
          <a:stretch/>
        </p:blipFill>
        <p:spPr>
          <a:xfrm>
            <a:off x="0" y="0"/>
            <a:ext cx="18288003" cy="10287001"/>
          </a:xfrm>
          <a:prstGeom prst="rect">
            <a:avLst/>
          </a:prstGeom>
          <a:noFill/>
          <a:ln>
            <a:noFill/>
          </a:ln>
        </p:spPr>
      </p:pic>
      <p:sp>
        <p:nvSpPr>
          <p:cNvPr id="85" name="Google Shape;85;p1"/>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a:off x="10803468" y="3054715"/>
            <a:ext cx="4158929" cy="417757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txBox="1"/>
          <p:nvPr/>
        </p:nvSpPr>
        <p:spPr>
          <a:xfrm>
            <a:off x="213425" y="790550"/>
            <a:ext cx="12963900" cy="182430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None/>
            </a:pPr>
            <a:r>
              <a:rPr b="0" i="0" lang="en-US" sz="11852" u="none" cap="none" strike="noStrike">
                <a:solidFill>
                  <a:srgbClr val="FFFFFF"/>
                </a:solidFill>
                <a:latin typeface="Poppins"/>
                <a:ea typeface="Poppins"/>
                <a:cs typeface="Poppins"/>
                <a:sym typeface="Poppins"/>
              </a:rPr>
              <a:t>DAY CARE </a:t>
            </a:r>
            <a:endParaRPr/>
          </a:p>
        </p:txBody>
      </p:sp>
      <p:pic>
        <p:nvPicPr>
          <p:cNvPr id="88" name="Google Shape;88;p1"/>
          <p:cNvPicPr preferRelativeResize="0"/>
          <p:nvPr/>
        </p:nvPicPr>
        <p:blipFill rotWithShape="1">
          <a:blip r:embed="rId4">
            <a:alphaModFix amt="6999"/>
          </a:blip>
          <a:srcRect b="0" l="0" r="0" t="0"/>
          <a:stretch/>
        </p:blipFill>
        <p:spPr>
          <a:xfrm>
            <a:off x="15010081" y="315677"/>
            <a:ext cx="2898297" cy="2774040"/>
          </a:xfrm>
          <a:prstGeom prst="rect">
            <a:avLst/>
          </a:prstGeom>
          <a:noFill/>
          <a:ln>
            <a:noFill/>
          </a:ln>
        </p:spPr>
      </p:pic>
      <p:pic>
        <p:nvPicPr>
          <p:cNvPr id="89" name="Google Shape;89;p1"/>
          <p:cNvPicPr preferRelativeResize="0"/>
          <p:nvPr/>
        </p:nvPicPr>
        <p:blipFill rotWithShape="1">
          <a:blip r:embed="rId5">
            <a:alphaModFix amt="6999"/>
          </a:blip>
          <a:srcRect b="0" l="0" r="0" t="0"/>
          <a:stretch/>
        </p:blipFill>
        <p:spPr>
          <a:xfrm>
            <a:off x="-771244" y="6747869"/>
            <a:ext cx="5505900" cy="3223454"/>
          </a:xfrm>
          <a:prstGeom prst="rect">
            <a:avLst/>
          </a:prstGeom>
          <a:noFill/>
          <a:ln>
            <a:noFill/>
          </a:ln>
        </p:spPr>
      </p:pic>
      <p:sp>
        <p:nvSpPr>
          <p:cNvPr id="90" name="Google Shape;90;p1"/>
          <p:cNvSpPr txBox="1"/>
          <p:nvPr/>
        </p:nvSpPr>
        <p:spPr>
          <a:xfrm>
            <a:off x="770675" y="4206300"/>
            <a:ext cx="5505900" cy="4544400"/>
          </a:xfrm>
          <a:prstGeom prst="rect">
            <a:avLst/>
          </a:prstGeom>
          <a:noFill/>
          <a:ln>
            <a:noFill/>
          </a:ln>
        </p:spPr>
        <p:txBody>
          <a:bodyPr anchorCtr="0" anchor="t" bIns="0" lIns="0" spcFirstLastPara="1" rIns="0" wrap="square" tIns="0">
            <a:spAutoFit/>
          </a:bodyPr>
          <a:lstStyle/>
          <a:p>
            <a:pPr indent="0" lvl="0" marL="0" marR="0" rtl="0" algn="l">
              <a:lnSpc>
                <a:spcPct val="129978"/>
              </a:lnSpc>
              <a:spcBef>
                <a:spcPts val="0"/>
              </a:spcBef>
              <a:spcAft>
                <a:spcPts val="0"/>
              </a:spcAft>
              <a:buNone/>
            </a:pPr>
            <a:r>
              <a:rPr b="0" i="0" lang="en-US" sz="2325" u="none" cap="none" strike="noStrike">
                <a:solidFill>
                  <a:srgbClr val="FFFFFF"/>
                </a:solidFill>
                <a:latin typeface="Sanchez"/>
                <a:ea typeface="Sanchez"/>
                <a:cs typeface="Sanchez"/>
                <a:sym typeface="Sanchez"/>
              </a:rPr>
              <a:t>GROUP - 4 </a:t>
            </a:r>
            <a:endParaRPr/>
          </a:p>
          <a:p>
            <a:pPr indent="0" lvl="0" marL="0" marR="0" rtl="0" algn="l">
              <a:lnSpc>
                <a:spcPct val="129978"/>
              </a:lnSpc>
              <a:spcBef>
                <a:spcPts val="0"/>
              </a:spcBef>
              <a:spcAft>
                <a:spcPts val="0"/>
              </a:spcAft>
              <a:buNone/>
            </a:pPr>
            <a:r>
              <a:t/>
            </a:r>
            <a:endParaRPr sz="2325">
              <a:solidFill>
                <a:srgbClr val="FFFFFF"/>
              </a:solidFill>
              <a:latin typeface="Sanchez"/>
              <a:ea typeface="Sanchez"/>
              <a:cs typeface="Sanchez"/>
              <a:sym typeface="Sanchez"/>
            </a:endParaRPr>
          </a:p>
          <a:p>
            <a:pPr indent="0" lvl="0" marL="0" marR="0" rtl="0" algn="l">
              <a:lnSpc>
                <a:spcPct val="129978"/>
              </a:lnSpc>
              <a:spcBef>
                <a:spcPts val="0"/>
              </a:spcBef>
              <a:spcAft>
                <a:spcPts val="0"/>
              </a:spcAft>
              <a:buNone/>
            </a:pPr>
            <a:r>
              <a:rPr b="0" i="0" lang="en-US" sz="2325" u="none" cap="none" strike="noStrike">
                <a:solidFill>
                  <a:srgbClr val="FFFFFF"/>
                </a:solidFill>
                <a:latin typeface="Sanchez"/>
                <a:ea typeface="Sanchez"/>
                <a:cs typeface="Sanchez"/>
                <a:sym typeface="Sanchez"/>
              </a:rPr>
              <a:t>ANJALI KAKADE (002923023)</a:t>
            </a:r>
            <a:endParaRPr/>
          </a:p>
          <a:p>
            <a:pPr indent="0" lvl="0" marL="0" marR="0" rtl="0" algn="l">
              <a:lnSpc>
                <a:spcPct val="129978"/>
              </a:lnSpc>
              <a:spcBef>
                <a:spcPts val="0"/>
              </a:spcBef>
              <a:spcAft>
                <a:spcPts val="0"/>
              </a:spcAft>
              <a:buNone/>
            </a:pPr>
            <a:r>
              <a:rPr b="0" i="0" lang="en-US" sz="2325" u="none" cap="none" strike="noStrike">
                <a:solidFill>
                  <a:srgbClr val="FFFFFF"/>
                </a:solidFill>
                <a:latin typeface="Sanchez"/>
                <a:ea typeface="Sanchez"/>
                <a:cs typeface="Sanchez"/>
                <a:sym typeface="Sanchez"/>
              </a:rPr>
              <a:t>NETRA AWAT</a:t>
            </a:r>
            <a:r>
              <a:rPr lang="en-US" sz="2325">
                <a:solidFill>
                  <a:srgbClr val="FFFFFF"/>
                </a:solidFill>
                <a:latin typeface="Sanchez"/>
                <a:ea typeface="Sanchez"/>
                <a:cs typeface="Sanchez"/>
                <a:sym typeface="Sanchez"/>
              </a:rPr>
              <a:t>E</a:t>
            </a:r>
            <a:r>
              <a:rPr b="0" i="0" lang="en-US" sz="2325" u="none" cap="none" strike="noStrike">
                <a:solidFill>
                  <a:srgbClr val="FFFFFF"/>
                </a:solidFill>
                <a:latin typeface="Sanchez"/>
                <a:ea typeface="Sanchez"/>
                <a:cs typeface="Sanchez"/>
                <a:sym typeface="Sanchez"/>
              </a:rPr>
              <a:t> (001529534)</a:t>
            </a:r>
            <a:endParaRPr/>
          </a:p>
          <a:p>
            <a:pPr indent="0" lvl="0" marL="0" marR="0" rtl="0" algn="l">
              <a:lnSpc>
                <a:spcPct val="129978"/>
              </a:lnSpc>
              <a:spcBef>
                <a:spcPts val="0"/>
              </a:spcBef>
              <a:spcAft>
                <a:spcPts val="0"/>
              </a:spcAft>
              <a:buNone/>
            </a:pPr>
            <a:r>
              <a:rPr b="0" i="0" lang="en-US" sz="2325" u="none" cap="none" strike="noStrike">
                <a:solidFill>
                  <a:srgbClr val="FFFFFF"/>
                </a:solidFill>
                <a:latin typeface="Sanchez"/>
                <a:ea typeface="Sanchez"/>
                <a:cs typeface="Sanchez"/>
                <a:sym typeface="Sanchez"/>
              </a:rPr>
              <a:t>RAKESH BADDI (001443182)</a:t>
            </a:r>
            <a:endParaRPr/>
          </a:p>
          <a:p>
            <a:pPr indent="0" lvl="0" marL="0" marR="0" rtl="0" algn="l">
              <a:lnSpc>
                <a:spcPct val="129978"/>
              </a:lnSpc>
              <a:spcBef>
                <a:spcPts val="0"/>
              </a:spcBef>
              <a:spcAft>
                <a:spcPts val="0"/>
              </a:spcAft>
              <a:buNone/>
            </a:pPr>
            <a:r>
              <a:rPr b="0" i="0" lang="en-US" sz="2325" u="none" cap="none" strike="noStrike">
                <a:solidFill>
                  <a:srgbClr val="FFFFFF"/>
                </a:solidFill>
                <a:latin typeface="Sanchez"/>
                <a:ea typeface="Sanchez"/>
                <a:cs typeface="Sanchez"/>
                <a:sym typeface="Sanchez"/>
              </a:rPr>
              <a:t>SHUBHAM PATIL (002928545)</a:t>
            </a:r>
            <a:endParaRPr/>
          </a:p>
          <a:p>
            <a:pPr indent="0" lvl="0" marL="0" marR="0" rtl="0" algn="l">
              <a:lnSpc>
                <a:spcPct val="129978"/>
              </a:lnSpc>
              <a:spcBef>
                <a:spcPts val="0"/>
              </a:spcBef>
              <a:spcAft>
                <a:spcPts val="0"/>
              </a:spcAft>
              <a:buNone/>
            </a:pPr>
            <a:r>
              <a:rPr b="0" i="0" lang="en-US" sz="2325" u="none" cap="none" strike="noStrike">
                <a:solidFill>
                  <a:srgbClr val="FFFFFF"/>
                </a:solidFill>
                <a:latin typeface="Sanchez"/>
                <a:ea typeface="Sanchez"/>
                <a:cs typeface="Sanchez"/>
                <a:sym typeface="Sanchez"/>
              </a:rPr>
              <a:t>VATSAL KAPADIA (002747692</a:t>
            </a:r>
            <a:endParaRPr/>
          </a:p>
          <a:p>
            <a:pPr indent="0" lvl="0" marL="0" marR="0" rtl="0" algn="l">
              <a:lnSpc>
                <a:spcPct val="129978"/>
              </a:lnSpc>
              <a:spcBef>
                <a:spcPts val="0"/>
              </a:spcBef>
              <a:spcAft>
                <a:spcPts val="0"/>
              </a:spcAft>
              <a:buNone/>
            </a:pPr>
            <a:r>
              <a:rPr b="0" i="0" lang="en-US" sz="2325" u="none" cap="none" strike="noStrike">
                <a:solidFill>
                  <a:srgbClr val="FFFFFF"/>
                </a:solidFill>
                <a:latin typeface="Sanchez"/>
                <a:ea typeface="Sanchez"/>
                <a:cs typeface="Sanchez"/>
                <a:sym typeface="Sanchez"/>
              </a:rPr>
              <a:t>YASH FIRKE (002928176)</a:t>
            </a:r>
            <a:endParaRPr/>
          </a:p>
          <a:p>
            <a:pPr indent="0" lvl="0" marL="0" marR="0" rtl="0" algn="l">
              <a:lnSpc>
                <a:spcPct val="129978"/>
              </a:lnSpc>
              <a:spcBef>
                <a:spcPts val="0"/>
              </a:spcBef>
              <a:spcAft>
                <a:spcPts val="0"/>
              </a:spcAft>
              <a:buNone/>
            </a:pPr>
            <a:r>
              <a:t/>
            </a:r>
            <a:endParaRPr b="0" i="0" sz="2325" u="none" cap="none" strike="noStrike">
              <a:solidFill>
                <a:srgbClr val="FFFFFF"/>
              </a:solidFill>
              <a:latin typeface="Sanchez"/>
              <a:ea typeface="Sanchez"/>
              <a:cs typeface="Sanchez"/>
              <a:sym typeface="Sanchez"/>
            </a:endParaRPr>
          </a:p>
          <a:p>
            <a:pPr indent="0" lvl="0" marL="0" marR="0" rtl="0" algn="l">
              <a:lnSpc>
                <a:spcPct val="129978"/>
              </a:lnSpc>
              <a:spcBef>
                <a:spcPts val="0"/>
              </a:spcBef>
              <a:spcAft>
                <a:spcPts val="0"/>
              </a:spcAft>
              <a:buNone/>
            </a:pPr>
            <a:r>
              <a:t/>
            </a:r>
            <a:endParaRPr b="0" i="0" sz="2325" u="none" cap="none" strike="noStrike">
              <a:solidFill>
                <a:srgbClr val="FFFFFF"/>
              </a:solidFill>
              <a:latin typeface="Sanchez"/>
              <a:ea typeface="Sanchez"/>
              <a:cs typeface="Sanchez"/>
              <a:sym typeface="Sanchez"/>
            </a:endParaRPr>
          </a:p>
        </p:txBody>
      </p:sp>
      <p:sp>
        <p:nvSpPr>
          <p:cNvPr id="91" name="Google Shape;91;p1"/>
          <p:cNvSpPr txBox="1"/>
          <p:nvPr/>
        </p:nvSpPr>
        <p:spPr>
          <a:xfrm>
            <a:off x="11485950" y="7889100"/>
            <a:ext cx="48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sdffdsdfsfv</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245" name="Shape 245"/>
        <p:cNvGrpSpPr/>
        <p:nvPr/>
      </p:nvGrpSpPr>
      <p:grpSpPr>
        <a:xfrm>
          <a:off x="0" y="0"/>
          <a:ext cx="0" cy="0"/>
          <a:chOff x="0" y="0"/>
          <a:chExt cx="0" cy="0"/>
        </a:xfrm>
      </p:grpSpPr>
      <p:sp>
        <p:nvSpPr>
          <p:cNvPr id="246" name="Google Shape;246;p12"/>
          <p:cNvSpPr/>
          <p:nvPr/>
        </p:nvSpPr>
        <p:spPr>
          <a:xfrm>
            <a:off x="5287288" y="233097"/>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12"/>
          <p:cNvPicPr preferRelativeResize="0"/>
          <p:nvPr/>
        </p:nvPicPr>
        <p:blipFill rotWithShape="1">
          <a:blip r:embed="rId3">
            <a:alphaModFix amt="6999"/>
          </a:blip>
          <a:srcRect b="0" l="0" r="0" t="0"/>
          <a:stretch/>
        </p:blipFill>
        <p:spPr>
          <a:xfrm>
            <a:off x="15010081" y="315677"/>
            <a:ext cx="2898297" cy="2774040"/>
          </a:xfrm>
          <a:prstGeom prst="rect">
            <a:avLst/>
          </a:prstGeom>
          <a:noFill/>
          <a:ln>
            <a:noFill/>
          </a:ln>
        </p:spPr>
      </p:pic>
      <p:pic>
        <p:nvPicPr>
          <p:cNvPr id="249" name="Google Shape;249;p12"/>
          <p:cNvPicPr preferRelativeResize="0"/>
          <p:nvPr/>
        </p:nvPicPr>
        <p:blipFill rotWithShape="1">
          <a:blip r:embed="rId4">
            <a:alphaModFix amt="6999"/>
          </a:blip>
          <a:srcRect b="0" l="0" r="0" t="0"/>
          <a:stretch/>
        </p:blipFill>
        <p:spPr>
          <a:xfrm>
            <a:off x="-771244" y="6747869"/>
            <a:ext cx="5505900" cy="3223454"/>
          </a:xfrm>
          <a:prstGeom prst="rect">
            <a:avLst/>
          </a:prstGeom>
          <a:noFill/>
          <a:ln>
            <a:noFill/>
          </a:ln>
        </p:spPr>
      </p:pic>
      <p:sp>
        <p:nvSpPr>
          <p:cNvPr id="250" name="Google Shape;250;p12"/>
          <p:cNvSpPr/>
          <p:nvPr/>
        </p:nvSpPr>
        <p:spPr>
          <a:xfrm>
            <a:off x="1112813" y="3089717"/>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251" name="Google Shape;251;p12"/>
          <p:cNvSpPr txBox="1"/>
          <p:nvPr/>
        </p:nvSpPr>
        <p:spPr>
          <a:xfrm>
            <a:off x="1183588" y="3275037"/>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01</a:t>
            </a:r>
            <a:endParaRPr/>
          </a:p>
        </p:txBody>
      </p:sp>
      <p:sp>
        <p:nvSpPr>
          <p:cNvPr id="252" name="Google Shape;252;p12"/>
          <p:cNvSpPr txBox="1"/>
          <p:nvPr/>
        </p:nvSpPr>
        <p:spPr>
          <a:xfrm>
            <a:off x="2611534" y="3199572"/>
            <a:ext cx="6179370" cy="1128396"/>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3199" u="none" cap="none" strike="noStrike">
                <a:solidFill>
                  <a:srgbClr val="FFFFFF"/>
                </a:solidFill>
                <a:latin typeface="Poppins"/>
                <a:ea typeface="Poppins"/>
                <a:cs typeface="Poppins"/>
                <a:sym typeface="Poppins"/>
              </a:rPr>
              <a:t> Object-oriented design was implemented in applications.</a:t>
            </a:r>
            <a:endParaRPr/>
          </a:p>
        </p:txBody>
      </p:sp>
      <p:sp>
        <p:nvSpPr>
          <p:cNvPr id="253" name="Google Shape;253;p12"/>
          <p:cNvSpPr/>
          <p:nvPr/>
        </p:nvSpPr>
        <p:spPr>
          <a:xfrm>
            <a:off x="9305254" y="3089717"/>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254" name="Google Shape;254;p12"/>
          <p:cNvSpPr txBox="1"/>
          <p:nvPr/>
        </p:nvSpPr>
        <p:spPr>
          <a:xfrm>
            <a:off x="9376029" y="3275037"/>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02</a:t>
            </a:r>
            <a:endParaRPr/>
          </a:p>
        </p:txBody>
      </p:sp>
      <p:sp>
        <p:nvSpPr>
          <p:cNvPr id="255" name="Google Shape;255;p12"/>
          <p:cNvSpPr txBox="1"/>
          <p:nvPr/>
        </p:nvSpPr>
        <p:spPr>
          <a:xfrm>
            <a:off x="10803976" y="3003992"/>
            <a:ext cx="6371211" cy="281432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3199" u="none" cap="none" strike="noStrike">
                <a:solidFill>
                  <a:srgbClr val="FFFFFF"/>
                </a:solidFill>
                <a:latin typeface="Poppins"/>
                <a:ea typeface="Poppins"/>
                <a:cs typeface="Poppins"/>
                <a:sym typeface="Poppins"/>
              </a:rPr>
              <a:t>SOLID design and the Simple Factory design pattern were used to enhance the performance of the program</a:t>
            </a:r>
            <a:endParaRPr/>
          </a:p>
          <a:p>
            <a:pPr indent="0" lvl="0" marL="0" marR="0" rtl="0" algn="l">
              <a:lnSpc>
                <a:spcPct val="140012"/>
              </a:lnSpc>
              <a:spcBef>
                <a:spcPts val="0"/>
              </a:spcBef>
              <a:spcAft>
                <a:spcPts val="0"/>
              </a:spcAft>
              <a:buNone/>
            </a:pPr>
            <a:r>
              <a:t/>
            </a:r>
            <a:endParaRPr b="0" i="0" sz="3199" u="none" cap="none" strike="noStrike">
              <a:solidFill>
                <a:srgbClr val="FFFFFF"/>
              </a:solidFill>
              <a:latin typeface="Poppins"/>
              <a:ea typeface="Poppins"/>
              <a:cs typeface="Poppins"/>
              <a:sym typeface="Poppins"/>
            </a:endParaRPr>
          </a:p>
        </p:txBody>
      </p:sp>
      <p:sp>
        <p:nvSpPr>
          <p:cNvPr id="256" name="Google Shape;256;p12"/>
          <p:cNvSpPr/>
          <p:nvPr/>
        </p:nvSpPr>
        <p:spPr>
          <a:xfrm>
            <a:off x="1437352" y="6983333"/>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257" name="Google Shape;257;p12"/>
          <p:cNvSpPr txBox="1"/>
          <p:nvPr/>
        </p:nvSpPr>
        <p:spPr>
          <a:xfrm>
            <a:off x="1508127" y="7168653"/>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03</a:t>
            </a:r>
            <a:endParaRPr/>
          </a:p>
        </p:txBody>
      </p:sp>
      <p:sp>
        <p:nvSpPr>
          <p:cNvPr id="258" name="Google Shape;258;p12"/>
          <p:cNvSpPr txBox="1"/>
          <p:nvPr/>
        </p:nvSpPr>
        <p:spPr>
          <a:xfrm>
            <a:off x="2936074" y="7231200"/>
            <a:ext cx="4875522" cy="1128396"/>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3199" u="none" cap="none" strike="noStrike">
                <a:solidFill>
                  <a:srgbClr val="FFFFFF"/>
                </a:solidFill>
                <a:latin typeface="Poppins"/>
                <a:ea typeface="Poppins"/>
                <a:cs typeface="Poppins"/>
                <a:sym typeface="Poppins"/>
              </a:rPr>
              <a:t>Used Java Swing and GUI components</a:t>
            </a:r>
            <a:endParaRPr/>
          </a:p>
        </p:txBody>
      </p:sp>
      <p:sp>
        <p:nvSpPr>
          <p:cNvPr id="259" name="Google Shape;259;p12"/>
          <p:cNvSpPr/>
          <p:nvPr/>
        </p:nvSpPr>
        <p:spPr>
          <a:xfrm>
            <a:off x="9629794" y="6983333"/>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260" name="Google Shape;260;p12"/>
          <p:cNvSpPr txBox="1"/>
          <p:nvPr/>
        </p:nvSpPr>
        <p:spPr>
          <a:xfrm>
            <a:off x="9700569" y="7168653"/>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04</a:t>
            </a:r>
            <a:endParaRPr/>
          </a:p>
        </p:txBody>
      </p:sp>
      <p:sp>
        <p:nvSpPr>
          <p:cNvPr id="261" name="Google Shape;261;p12"/>
          <p:cNvSpPr txBox="1"/>
          <p:nvPr/>
        </p:nvSpPr>
        <p:spPr>
          <a:xfrm>
            <a:off x="11128515" y="7231200"/>
            <a:ext cx="5722200" cy="11817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0" i="0" lang="en-US" sz="3199" u="none" cap="none" strike="noStrike">
                <a:solidFill>
                  <a:srgbClr val="FFFFFF"/>
                </a:solidFill>
                <a:latin typeface="Poppins"/>
                <a:ea typeface="Poppins"/>
                <a:cs typeface="Poppins"/>
                <a:sym typeface="Poppins"/>
              </a:rPr>
              <a:t>Usage of Lists and Map for better implementation</a:t>
            </a:r>
            <a:endParaRPr/>
          </a:p>
        </p:txBody>
      </p:sp>
      <p:sp>
        <p:nvSpPr>
          <p:cNvPr id="262" name="Google Shape;262;p12"/>
          <p:cNvSpPr txBox="1"/>
          <p:nvPr/>
        </p:nvSpPr>
        <p:spPr>
          <a:xfrm>
            <a:off x="5826973" y="322615"/>
            <a:ext cx="6977700" cy="84630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CLASS KNOWLEDGE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266" name="Shape 266"/>
        <p:cNvGrpSpPr/>
        <p:nvPr/>
      </p:nvGrpSpPr>
      <p:grpSpPr>
        <a:xfrm>
          <a:off x="0" y="0"/>
          <a:ext cx="0" cy="0"/>
          <a:chOff x="0" y="0"/>
          <a:chExt cx="0" cy="0"/>
        </a:xfrm>
      </p:grpSpPr>
      <p:sp>
        <p:nvSpPr>
          <p:cNvPr id="267" name="Google Shape;267;p13"/>
          <p:cNvSpPr/>
          <p:nvPr/>
        </p:nvSpPr>
        <p:spPr>
          <a:xfrm>
            <a:off x="5543012" y="238772"/>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13"/>
          <p:cNvPicPr preferRelativeResize="0"/>
          <p:nvPr/>
        </p:nvPicPr>
        <p:blipFill rotWithShape="1">
          <a:blip r:embed="rId3">
            <a:alphaModFix amt="6999"/>
          </a:blip>
          <a:srcRect b="0" l="0" r="0" t="0"/>
          <a:stretch/>
        </p:blipFill>
        <p:spPr>
          <a:xfrm>
            <a:off x="15010081" y="315677"/>
            <a:ext cx="2898297" cy="2774040"/>
          </a:xfrm>
          <a:prstGeom prst="rect">
            <a:avLst/>
          </a:prstGeom>
          <a:noFill/>
          <a:ln>
            <a:noFill/>
          </a:ln>
        </p:spPr>
      </p:pic>
      <p:pic>
        <p:nvPicPr>
          <p:cNvPr id="270" name="Google Shape;270;p13"/>
          <p:cNvPicPr preferRelativeResize="0"/>
          <p:nvPr/>
        </p:nvPicPr>
        <p:blipFill rotWithShape="1">
          <a:blip r:embed="rId4">
            <a:alphaModFix amt="6999"/>
          </a:blip>
          <a:srcRect b="0" l="0" r="0" t="0"/>
          <a:stretch/>
        </p:blipFill>
        <p:spPr>
          <a:xfrm>
            <a:off x="-771244" y="6747869"/>
            <a:ext cx="5505900" cy="3223454"/>
          </a:xfrm>
          <a:prstGeom prst="rect">
            <a:avLst/>
          </a:prstGeom>
          <a:noFill/>
          <a:ln>
            <a:noFill/>
          </a:ln>
        </p:spPr>
      </p:pic>
      <p:sp>
        <p:nvSpPr>
          <p:cNvPr id="271" name="Google Shape;271;p13"/>
          <p:cNvSpPr/>
          <p:nvPr/>
        </p:nvSpPr>
        <p:spPr>
          <a:xfrm>
            <a:off x="1255258" y="2071086"/>
            <a:ext cx="4501435" cy="450141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35413" r="-3541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3517192" y="4231058"/>
            <a:ext cx="5004809" cy="502724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3768888" y="4493970"/>
            <a:ext cx="4501435" cy="450141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43562" r="-4356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
          <p:cNvSpPr txBox="1"/>
          <p:nvPr/>
        </p:nvSpPr>
        <p:spPr>
          <a:xfrm>
            <a:off x="6275218" y="355377"/>
            <a:ext cx="6977700" cy="84630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IMPORTED LIBRARIES</a:t>
            </a:r>
            <a:endParaRPr/>
          </a:p>
        </p:txBody>
      </p:sp>
      <p:sp>
        <p:nvSpPr>
          <p:cNvPr id="275" name="Google Shape;275;p13"/>
          <p:cNvSpPr txBox="1"/>
          <p:nvPr/>
        </p:nvSpPr>
        <p:spPr>
          <a:xfrm>
            <a:off x="9604575" y="3404266"/>
            <a:ext cx="7274100" cy="1615800"/>
          </a:xfrm>
          <a:prstGeom prst="rect">
            <a:avLst/>
          </a:prstGeom>
          <a:noFill/>
          <a:ln>
            <a:noFill/>
          </a:ln>
        </p:spPr>
        <p:txBody>
          <a:bodyPr anchorCtr="0" anchor="t" bIns="0" lIns="0" spcFirstLastPara="1" rIns="0" wrap="square" tIns="0">
            <a:spAutoFit/>
          </a:bodyPr>
          <a:lstStyle/>
          <a:p>
            <a:pPr indent="-377820" lvl="1" marL="755639" marR="0" rtl="0" algn="l">
              <a:lnSpc>
                <a:spcPct val="200000"/>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Material UI Swing</a:t>
            </a:r>
            <a:endParaRPr/>
          </a:p>
          <a:p>
            <a:pPr indent="-377820" lvl="1" marL="755639" marR="0" rtl="0" algn="l">
              <a:lnSpc>
                <a:spcPct val="200000"/>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Absolute Layout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279" name="Shape 279"/>
        <p:cNvGrpSpPr/>
        <p:nvPr/>
      </p:nvGrpSpPr>
      <p:grpSpPr>
        <a:xfrm>
          <a:off x="0" y="0"/>
          <a:ext cx="0" cy="0"/>
          <a:chOff x="0" y="0"/>
          <a:chExt cx="0" cy="0"/>
        </a:xfrm>
      </p:grpSpPr>
      <p:sp>
        <p:nvSpPr>
          <p:cNvPr id="280" name="Google Shape;280;g238fb3a4483_0_0"/>
          <p:cNvSpPr/>
          <p:nvPr/>
        </p:nvSpPr>
        <p:spPr>
          <a:xfrm>
            <a:off x="1287537" y="211709"/>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38fb3a4483_0_0"/>
          <p:cNvSpPr/>
          <p:nvPr/>
        </p:nvSpPr>
        <p:spPr>
          <a:xfrm>
            <a:off x="17465464" y="7605853"/>
            <a:ext cx="1643633" cy="1651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g238fb3a4483_0_0"/>
          <p:cNvPicPr preferRelativeResize="0"/>
          <p:nvPr/>
        </p:nvPicPr>
        <p:blipFill rotWithShape="1">
          <a:blip r:embed="rId3">
            <a:alphaModFix amt="7000"/>
          </a:blip>
          <a:srcRect b="0" l="0" r="0" t="0"/>
          <a:stretch/>
        </p:blipFill>
        <p:spPr>
          <a:xfrm>
            <a:off x="15010081" y="315677"/>
            <a:ext cx="2898297" cy="2774040"/>
          </a:xfrm>
          <a:prstGeom prst="rect">
            <a:avLst/>
          </a:prstGeom>
          <a:noFill/>
          <a:ln>
            <a:noFill/>
          </a:ln>
        </p:spPr>
      </p:pic>
      <p:pic>
        <p:nvPicPr>
          <p:cNvPr id="283" name="Google Shape;283;g238fb3a4483_0_0"/>
          <p:cNvPicPr preferRelativeResize="0"/>
          <p:nvPr/>
        </p:nvPicPr>
        <p:blipFill rotWithShape="1">
          <a:blip r:embed="rId4">
            <a:alphaModFix amt="7000"/>
          </a:blip>
          <a:srcRect b="0" l="0" r="0" t="0"/>
          <a:stretch/>
        </p:blipFill>
        <p:spPr>
          <a:xfrm>
            <a:off x="-771244" y="6747869"/>
            <a:ext cx="5505900" cy="3223454"/>
          </a:xfrm>
          <a:prstGeom prst="rect">
            <a:avLst/>
          </a:prstGeom>
          <a:noFill/>
          <a:ln>
            <a:noFill/>
          </a:ln>
        </p:spPr>
      </p:pic>
      <p:sp>
        <p:nvSpPr>
          <p:cNvPr id="284" name="Google Shape;284;g238fb3a4483_0_0"/>
          <p:cNvSpPr/>
          <p:nvPr/>
        </p:nvSpPr>
        <p:spPr>
          <a:xfrm>
            <a:off x="3517192" y="4231058"/>
            <a:ext cx="5009920" cy="50323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38fb3a4483_0_0"/>
          <p:cNvSpPr/>
          <p:nvPr/>
        </p:nvSpPr>
        <p:spPr>
          <a:xfrm>
            <a:off x="1841663" y="3239657"/>
            <a:ext cx="4508500" cy="4508482"/>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43557" r="-4356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38fb3a4483_0_0"/>
          <p:cNvSpPr txBox="1"/>
          <p:nvPr/>
        </p:nvSpPr>
        <p:spPr>
          <a:xfrm>
            <a:off x="1626900" y="328300"/>
            <a:ext cx="14892300" cy="84630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lang="en-US" sz="5499">
                <a:solidFill>
                  <a:srgbClr val="FFFFFF"/>
                </a:solidFill>
                <a:latin typeface="Poppins"/>
                <a:ea typeface="Poppins"/>
                <a:cs typeface="Poppins"/>
                <a:sym typeface="Poppins"/>
              </a:rPr>
              <a:t>ADDITIONAL FEATURES AND FUTURE WORK</a:t>
            </a:r>
            <a:endParaRPr/>
          </a:p>
        </p:txBody>
      </p:sp>
      <p:sp>
        <p:nvSpPr>
          <p:cNvPr id="287" name="Google Shape;287;g238fb3a4483_0_0"/>
          <p:cNvSpPr txBox="1"/>
          <p:nvPr/>
        </p:nvSpPr>
        <p:spPr>
          <a:xfrm>
            <a:off x="8152875" y="1604100"/>
            <a:ext cx="9312600" cy="8682900"/>
          </a:xfrm>
          <a:prstGeom prst="rect">
            <a:avLst/>
          </a:prstGeom>
          <a:noFill/>
          <a:ln>
            <a:noFill/>
          </a:ln>
        </p:spPr>
        <p:txBody>
          <a:bodyPr anchorCtr="0" anchor="t" bIns="0" lIns="0" spcFirstLastPara="1" rIns="0" wrap="square" tIns="0">
            <a:spAutoFit/>
          </a:bodyPr>
          <a:lstStyle/>
          <a:p>
            <a:pPr indent="-377819" lvl="1" marL="755638" marR="0" rtl="0" algn="l">
              <a:lnSpc>
                <a:spcPct val="168019"/>
              </a:lnSpc>
              <a:spcBef>
                <a:spcPts val="0"/>
              </a:spcBef>
              <a:spcAft>
                <a:spcPts val="0"/>
              </a:spcAft>
              <a:buClr>
                <a:srgbClr val="FFFFFF"/>
              </a:buClr>
              <a:buSzPts val="3499"/>
              <a:buFont typeface="Arial"/>
              <a:buChar char="•"/>
            </a:pPr>
            <a:r>
              <a:rPr lang="en-US" sz="3499">
                <a:solidFill>
                  <a:srgbClr val="FFFFFF"/>
                </a:solidFill>
                <a:latin typeface="Poppins"/>
                <a:ea typeface="Poppins"/>
                <a:cs typeface="Poppins"/>
                <a:sym typeface="Poppins"/>
              </a:rPr>
              <a:t>Integrate web applications such as Google and Zoom Classroom</a:t>
            </a:r>
            <a:endParaRPr sz="3499">
              <a:solidFill>
                <a:srgbClr val="FFFFFF"/>
              </a:solidFill>
              <a:latin typeface="Poppins"/>
              <a:ea typeface="Poppins"/>
              <a:cs typeface="Poppins"/>
              <a:sym typeface="Poppins"/>
            </a:endParaRPr>
          </a:p>
          <a:p>
            <a:pPr indent="-377819" lvl="1" marL="755638" marR="0" rtl="0" algn="l">
              <a:lnSpc>
                <a:spcPct val="168019"/>
              </a:lnSpc>
              <a:spcBef>
                <a:spcPts val="0"/>
              </a:spcBef>
              <a:spcAft>
                <a:spcPts val="0"/>
              </a:spcAft>
              <a:buClr>
                <a:srgbClr val="FFFFFF"/>
              </a:buClr>
              <a:buSzPts val="3499"/>
              <a:buFont typeface="Arial"/>
              <a:buChar char="•"/>
            </a:pPr>
            <a:r>
              <a:rPr lang="en-US" sz="3499">
                <a:solidFill>
                  <a:srgbClr val="FFFFFF"/>
                </a:solidFill>
                <a:latin typeface="Poppins"/>
                <a:ea typeface="Poppins"/>
                <a:cs typeface="Poppins"/>
                <a:sym typeface="Poppins"/>
              </a:rPr>
              <a:t>Integrate immunization information from family insurance records for students</a:t>
            </a:r>
            <a:endParaRPr sz="3499">
              <a:solidFill>
                <a:srgbClr val="FFFFFF"/>
              </a:solidFill>
              <a:latin typeface="Poppins"/>
              <a:ea typeface="Poppins"/>
              <a:cs typeface="Poppins"/>
              <a:sym typeface="Poppins"/>
            </a:endParaRPr>
          </a:p>
          <a:p>
            <a:pPr indent="-450786" lvl="1" marL="914400" rtl="0" algn="l">
              <a:lnSpc>
                <a:spcPct val="168019"/>
              </a:lnSpc>
              <a:spcBef>
                <a:spcPts val="0"/>
              </a:spcBef>
              <a:spcAft>
                <a:spcPts val="0"/>
              </a:spcAft>
              <a:buClr>
                <a:schemeClr val="lt1"/>
              </a:buClr>
              <a:buSzPts val="3499"/>
              <a:buChar char="•"/>
            </a:pPr>
            <a:r>
              <a:rPr lang="en-US" sz="3499">
                <a:solidFill>
                  <a:schemeClr val="lt1"/>
                </a:solidFill>
                <a:latin typeface="Poppins"/>
                <a:ea typeface="Poppins"/>
                <a:cs typeface="Poppins"/>
                <a:sym typeface="Poppins"/>
              </a:rPr>
              <a:t>Implement Billing details and transactions with internet banking</a:t>
            </a:r>
            <a:endParaRPr sz="3499">
              <a:solidFill>
                <a:schemeClr val="lt1"/>
              </a:solidFill>
              <a:latin typeface="Poppins"/>
              <a:ea typeface="Poppins"/>
              <a:cs typeface="Poppins"/>
              <a:sym typeface="Poppins"/>
            </a:endParaRPr>
          </a:p>
          <a:p>
            <a:pPr indent="-450786" lvl="1" marL="914400" rtl="0" algn="l">
              <a:lnSpc>
                <a:spcPct val="168019"/>
              </a:lnSpc>
              <a:spcBef>
                <a:spcPts val="0"/>
              </a:spcBef>
              <a:spcAft>
                <a:spcPts val="0"/>
              </a:spcAft>
              <a:buClr>
                <a:schemeClr val="lt1"/>
              </a:buClr>
              <a:buSzPts val="3499"/>
              <a:buFont typeface="Poppins"/>
              <a:buChar char="•"/>
            </a:pPr>
            <a:r>
              <a:rPr lang="en-US" sz="3499">
                <a:solidFill>
                  <a:schemeClr val="lt1"/>
                </a:solidFill>
                <a:latin typeface="Poppins"/>
                <a:ea typeface="Poppins"/>
                <a:cs typeface="Poppins"/>
                <a:sym typeface="Poppins"/>
              </a:rPr>
              <a:t>Implement cloud backup database for various branches of Daycare</a:t>
            </a:r>
            <a:endParaRPr sz="3499">
              <a:solidFill>
                <a:schemeClr val="lt1"/>
              </a:solidFill>
              <a:latin typeface="Poppins"/>
              <a:ea typeface="Poppins"/>
              <a:cs typeface="Poppins"/>
              <a:sym typeface="Poppins"/>
            </a:endParaRPr>
          </a:p>
          <a:p>
            <a:pPr indent="0" lvl="0" marL="914400" marR="0" rtl="0" algn="l">
              <a:lnSpc>
                <a:spcPct val="168019"/>
              </a:lnSpc>
              <a:spcBef>
                <a:spcPts val="0"/>
              </a:spcBef>
              <a:spcAft>
                <a:spcPts val="0"/>
              </a:spcAft>
              <a:buNone/>
            </a:pPr>
            <a:r>
              <a:t/>
            </a:r>
            <a:endParaRPr sz="3499">
              <a:solidFill>
                <a:srgbClr val="FFFFFF"/>
              </a:solidFill>
              <a:latin typeface="Poppins"/>
              <a:ea typeface="Poppins"/>
              <a:cs typeface="Poppins"/>
              <a:sym typeface="Poppins"/>
            </a:endParaRPr>
          </a:p>
        </p:txBody>
      </p:sp>
      <p:pic>
        <p:nvPicPr>
          <p:cNvPr id="288" name="Google Shape;288;g238fb3a4483_0_0"/>
          <p:cNvPicPr preferRelativeResize="0"/>
          <p:nvPr/>
        </p:nvPicPr>
        <p:blipFill>
          <a:blip r:embed="rId6">
            <a:alphaModFix/>
          </a:blip>
          <a:stretch>
            <a:fillRect/>
          </a:stretch>
        </p:blipFill>
        <p:spPr>
          <a:xfrm>
            <a:off x="2807421" y="4117100"/>
            <a:ext cx="2751657" cy="27516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292" name="Shape 292"/>
        <p:cNvGrpSpPr/>
        <p:nvPr/>
      </p:nvGrpSpPr>
      <p:grpSpPr>
        <a:xfrm>
          <a:off x="0" y="0"/>
          <a:ext cx="0" cy="0"/>
          <a:chOff x="0" y="0"/>
          <a:chExt cx="0" cy="0"/>
        </a:xfrm>
      </p:grpSpPr>
      <p:sp>
        <p:nvSpPr>
          <p:cNvPr id="293" name="Google Shape;293;p14"/>
          <p:cNvSpPr/>
          <p:nvPr/>
        </p:nvSpPr>
        <p:spPr>
          <a:xfrm>
            <a:off x="6230662" y="320384"/>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4" name="Google Shape;294;p14"/>
          <p:cNvGraphicFramePr/>
          <p:nvPr/>
        </p:nvGraphicFramePr>
        <p:xfrm>
          <a:off x="1623694" y="3051337"/>
          <a:ext cx="3000000" cy="3000000"/>
        </p:xfrm>
        <a:graphic>
          <a:graphicData uri="http://schemas.openxmlformats.org/drawingml/2006/table">
            <a:tbl>
              <a:tblPr>
                <a:noFill/>
                <a:tableStyleId>{EB8D7510-84B0-4FC3-8A2E-2DB38D14E06A}</a:tableStyleId>
              </a:tblPr>
              <a:tblGrid>
                <a:gridCol w="4514550"/>
                <a:gridCol w="3392675"/>
                <a:gridCol w="3531900"/>
                <a:gridCol w="3601500"/>
              </a:tblGrid>
              <a:tr h="802825">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Age (months)</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E14761"/>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Group Size</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E14761"/>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Ratio (Student:Teacher)</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E14761"/>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Max Groups/Room</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E14761"/>
                    </a:solidFill>
                  </a:tcPr>
                </a:tc>
              </a:tr>
              <a:tr h="802825">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6-12</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4</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4:1</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3</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r>
              <a:tr h="802825">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13-24</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5</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5:1</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3</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r>
              <a:tr h="802825">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25-35</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6</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6:1</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3</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r>
              <a:tr h="802825">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36-47</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8</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8:1</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3</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r>
              <a:tr h="802825">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48-59</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12</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12:1</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2</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r>
              <a:tr h="802825">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60 on up</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15</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15:1</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c>
                  <a:txBody>
                    <a:bodyPr/>
                    <a:lstStyle/>
                    <a:p>
                      <a:pPr indent="0" lvl="0" marL="0" marR="0" rtl="0" algn="l">
                        <a:lnSpc>
                          <a:spcPct val="140020"/>
                        </a:lnSpc>
                        <a:spcBef>
                          <a:spcPts val="0"/>
                        </a:spcBef>
                        <a:spcAft>
                          <a:spcPts val="0"/>
                        </a:spcAft>
                        <a:buNone/>
                      </a:pPr>
                      <a:r>
                        <a:rPr lang="en-US" sz="1999" u="none" cap="none" strike="noStrike">
                          <a:solidFill>
                            <a:srgbClr val="000002"/>
                          </a:solidFill>
                          <a:latin typeface="Poppins"/>
                          <a:ea typeface="Poppins"/>
                          <a:cs typeface="Poppins"/>
                          <a:sym typeface="Poppins"/>
                        </a:rPr>
                        <a:t>2</a:t>
                      </a:r>
                      <a:endParaRPr sz="1100" u="none" cap="none" strike="noStrike"/>
                    </a:p>
                  </a:txBody>
                  <a:tcPr marT="142875" marB="142875" marR="142875" marL="142875" anchor="ctr">
                    <a:lnL cap="flat" cmpd="sng" w="19050">
                      <a:solidFill>
                        <a:srgbClr val="000002"/>
                      </a:solidFill>
                      <a:prstDash val="solid"/>
                      <a:round/>
                      <a:headEnd len="sm" w="sm" type="none"/>
                      <a:tailEnd len="sm" w="sm" type="none"/>
                    </a:lnL>
                    <a:lnR cap="flat" cmpd="sng" w="19050">
                      <a:solidFill>
                        <a:srgbClr val="000002"/>
                      </a:solidFill>
                      <a:prstDash val="solid"/>
                      <a:round/>
                      <a:headEnd len="sm" w="sm" type="none"/>
                      <a:tailEnd len="sm" w="sm" type="none"/>
                    </a:lnR>
                    <a:lnT cap="flat" cmpd="sng" w="19050">
                      <a:solidFill>
                        <a:srgbClr val="000002"/>
                      </a:solidFill>
                      <a:prstDash val="solid"/>
                      <a:round/>
                      <a:headEnd len="sm" w="sm" type="none"/>
                      <a:tailEnd len="sm" w="sm" type="none"/>
                    </a:lnT>
                    <a:lnB cap="flat" cmpd="sng" w="19050">
                      <a:solidFill>
                        <a:srgbClr val="000002"/>
                      </a:solidFill>
                      <a:prstDash val="solid"/>
                      <a:round/>
                      <a:headEnd len="sm" w="sm" type="none"/>
                      <a:tailEnd len="sm" w="sm" type="none"/>
                    </a:lnB>
                    <a:solidFill>
                      <a:srgbClr val="FFFFFF"/>
                    </a:solidFill>
                  </a:tcPr>
                </a:tc>
              </a:tr>
            </a:tbl>
          </a:graphicData>
        </a:graphic>
      </p:graphicFrame>
      <p:sp>
        <p:nvSpPr>
          <p:cNvPr id="295" name="Google Shape;295;p14"/>
          <p:cNvSpPr txBox="1"/>
          <p:nvPr/>
        </p:nvSpPr>
        <p:spPr>
          <a:xfrm>
            <a:off x="5655205" y="436986"/>
            <a:ext cx="6977700" cy="84630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RATIO RULES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299" name="Shape 299"/>
        <p:cNvGrpSpPr/>
        <p:nvPr/>
      </p:nvGrpSpPr>
      <p:grpSpPr>
        <a:xfrm>
          <a:off x="0" y="0"/>
          <a:ext cx="0" cy="0"/>
          <a:chOff x="0" y="0"/>
          <a:chExt cx="0" cy="0"/>
        </a:xfrm>
      </p:grpSpPr>
      <p:sp>
        <p:nvSpPr>
          <p:cNvPr id="300" name="Google Shape;300;p15"/>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15"/>
          <p:cNvPicPr preferRelativeResize="0"/>
          <p:nvPr/>
        </p:nvPicPr>
        <p:blipFill rotWithShape="1">
          <a:blip r:embed="rId3">
            <a:alphaModFix amt="6999"/>
          </a:blip>
          <a:srcRect b="0" l="0" r="0" t="0"/>
          <a:stretch/>
        </p:blipFill>
        <p:spPr>
          <a:xfrm>
            <a:off x="15010081" y="315677"/>
            <a:ext cx="2898297" cy="2774040"/>
          </a:xfrm>
          <a:prstGeom prst="rect">
            <a:avLst/>
          </a:prstGeom>
          <a:noFill/>
          <a:ln>
            <a:noFill/>
          </a:ln>
        </p:spPr>
      </p:pic>
      <p:pic>
        <p:nvPicPr>
          <p:cNvPr id="302" name="Google Shape;302;p15"/>
          <p:cNvPicPr preferRelativeResize="0"/>
          <p:nvPr/>
        </p:nvPicPr>
        <p:blipFill rotWithShape="1">
          <a:blip r:embed="rId4">
            <a:alphaModFix amt="6999"/>
          </a:blip>
          <a:srcRect b="0" l="0" r="0" t="0"/>
          <a:stretch/>
        </p:blipFill>
        <p:spPr>
          <a:xfrm>
            <a:off x="-771244" y="6747869"/>
            <a:ext cx="5505900" cy="3223454"/>
          </a:xfrm>
          <a:prstGeom prst="rect">
            <a:avLst/>
          </a:prstGeom>
          <a:noFill/>
          <a:ln>
            <a:noFill/>
          </a:ln>
        </p:spPr>
      </p:pic>
      <p:sp>
        <p:nvSpPr>
          <p:cNvPr id="303" name="Google Shape;303;p15"/>
          <p:cNvSpPr/>
          <p:nvPr/>
        </p:nvSpPr>
        <p:spPr>
          <a:xfrm>
            <a:off x="-3298" y="3753546"/>
            <a:ext cx="18283239" cy="1253303"/>
          </a:xfrm>
          <a:custGeom>
            <a:rect b="b" l="l" r="r" t="t"/>
            <a:pathLst>
              <a:path extrusionOk="0" h="457410" w="6672715">
                <a:moveTo>
                  <a:pt x="0" y="0"/>
                </a:moveTo>
                <a:lnTo>
                  <a:pt x="6672715" y="0"/>
                </a:lnTo>
                <a:lnTo>
                  <a:pt x="6672715" y="457410"/>
                </a:lnTo>
                <a:lnTo>
                  <a:pt x="0" y="457410"/>
                </a:lnTo>
                <a:close/>
              </a:path>
            </a:pathLst>
          </a:custGeom>
          <a:solidFill>
            <a:srgbClr val="E14761"/>
          </a:solidFill>
          <a:ln>
            <a:noFill/>
          </a:ln>
        </p:spPr>
      </p:sp>
      <p:pic>
        <p:nvPicPr>
          <p:cNvPr id="304" name="Google Shape;304;p15"/>
          <p:cNvPicPr preferRelativeResize="0"/>
          <p:nvPr/>
        </p:nvPicPr>
        <p:blipFill rotWithShape="1">
          <a:blip r:embed="rId5">
            <a:alphaModFix/>
          </a:blip>
          <a:srcRect b="83317" l="0" r="78183" t="162"/>
          <a:stretch/>
        </p:blipFill>
        <p:spPr>
          <a:xfrm>
            <a:off x="1099032" y="3495995"/>
            <a:ext cx="3882465" cy="1837451"/>
          </a:xfrm>
          <a:prstGeom prst="rect">
            <a:avLst/>
          </a:prstGeom>
          <a:noFill/>
          <a:ln>
            <a:noFill/>
          </a:ln>
        </p:spPr>
      </p:pic>
      <p:pic>
        <p:nvPicPr>
          <p:cNvPr id="305" name="Google Shape;305;p15"/>
          <p:cNvPicPr preferRelativeResize="0"/>
          <p:nvPr/>
        </p:nvPicPr>
        <p:blipFill rotWithShape="1">
          <a:blip r:embed="rId6">
            <a:alphaModFix/>
          </a:blip>
          <a:srcRect b="83442" l="0" r="78133" t="0"/>
          <a:stretch/>
        </p:blipFill>
        <p:spPr>
          <a:xfrm>
            <a:off x="5191925" y="3495995"/>
            <a:ext cx="3882465" cy="1837451"/>
          </a:xfrm>
          <a:prstGeom prst="rect">
            <a:avLst/>
          </a:prstGeom>
          <a:noFill/>
          <a:ln>
            <a:noFill/>
          </a:ln>
        </p:spPr>
      </p:pic>
      <p:pic>
        <p:nvPicPr>
          <p:cNvPr id="306" name="Google Shape;306;p15"/>
          <p:cNvPicPr preferRelativeResize="0"/>
          <p:nvPr/>
        </p:nvPicPr>
        <p:blipFill rotWithShape="1">
          <a:blip r:embed="rId7">
            <a:alphaModFix/>
          </a:blip>
          <a:srcRect b="84877" l="0" r="80028" t="0"/>
          <a:stretch/>
        </p:blipFill>
        <p:spPr>
          <a:xfrm>
            <a:off x="9284819" y="3495995"/>
            <a:ext cx="3882466" cy="1837453"/>
          </a:xfrm>
          <a:prstGeom prst="rect">
            <a:avLst/>
          </a:prstGeom>
          <a:noFill/>
          <a:ln>
            <a:noFill/>
          </a:ln>
        </p:spPr>
      </p:pic>
      <p:sp>
        <p:nvSpPr>
          <p:cNvPr id="307" name="Google Shape;307;p15"/>
          <p:cNvSpPr/>
          <p:nvPr/>
        </p:nvSpPr>
        <p:spPr>
          <a:xfrm>
            <a:off x="5600837" y="603834"/>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15"/>
          <p:cNvPicPr preferRelativeResize="0"/>
          <p:nvPr/>
        </p:nvPicPr>
        <p:blipFill rotWithShape="1">
          <a:blip r:embed="rId8">
            <a:alphaModFix/>
          </a:blip>
          <a:srcRect b="73703" l="9768" r="67724" t="9253"/>
          <a:stretch/>
        </p:blipFill>
        <p:spPr>
          <a:xfrm>
            <a:off x="13376834" y="3495995"/>
            <a:ext cx="3882465" cy="1837451"/>
          </a:xfrm>
          <a:prstGeom prst="rect">
            <a:avLst/>
          </a:prstGeom>
          <a:noFill/>
          <a:ln>
            <a:noFill/>
          </a:ln>
        </p:spPr>
      </p:pic>
      <p:sp>
        <p:nvSpPr>
          <p:cNvPr id="309" name="Google Shape;309;p15"/>
          <p:cNvSpPr txBox="1"/>
          <p:nvPr/>
        </p:nvSpPr>
        <p:spPr>
          <a:xfrm>
            <a:off x="998057" y="7162717"/>
            <a:ext cx="3655530" cy="1129061"/>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3173" u="none" cap="none" strike="noStrike">
                <a:solidFill>
                  <a:srgbClr val="FFFFFF"/>
                </a:solidFill>
                <a:latin typeface="Poppins"/>
                <a:ea typeface="Poppins"/>
                <a:cs typeface="Poppins"/>
                <a:sym typeface="Poppins"/>
              </a:rPr>
              <a:t>Get Students Data from this csv</a:t>
            </a:r>
            <a:endParaRPr/>
          </a:p>
        </p:txBody>
      </p:sp>
      <p:sp>
        <p:nvSpPr>
          <p:cNvPr id="310" name="Google Shape;310;p15"/>
          <p:cNvSpPr txBox="1"/>
          <p:nvPr/>
        </p:nvSpPr>
        <p:spPr>
          <a:xfrm>
            <a:off x="670146" y="6231166"/>
            <a:ext cx="4311300" cy="4521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2937" u="none" cap="none" strike="noStrike">
                <a:solidFill>
                  <a:srgbClr val="E14761"/>
                </a:solidFill>
                <a:latin typeface="Poppins"/>
                <a:ea typeface="Poppins"/>
                <a:cs typeface="Poppins"/>
                <a:sym typeface="Poppins"/>
              </a:rPr>
              <a:t>CSV 1: STUDENTS</a:t>
            </a:r>
            <a:endParaRPr/>
          </a:p>
        </p:txBody>
      </p:sp>
      <p:sp>
        <p:nvSpPr>
          <p:cNvPr id="311" name="Google Shape;311;p15"/>
          <p:cNvSpPr txBox="1"/>
          <p:nvPr/>
        </p:nvSpPr>
        <p:spPr>
          <a:xfrm>
            <a:off x="5478342" y="7102310"/>
            <a:ext cx="3309632" cy="1582482"/>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2947" u="none" cap="none" strike="noStrike">
                <a:solidFill>
                  <a:srgbClr val="FFFFFF"/>
                </a:solidFill>
                <a:latin typeface="Poppins"/>
                <a:ea typeface="Poppins"/>
                <a:cs typeface="Poppins"/>
                <a:sym typeface="Poppins"/>
              </a:rPr>
              <a:t>Gets Teachers Data from this CSV</a:t>
            </a:r>
            <a:endParaRPr/>
          </a:p>
        </p:txBody>
      </p:sp>
      <p:sp>
        <p:nvSpPr>
          <p:cNvPr id="312" name="Google Shape;312;p15"/>
          <p:cNvSpPr txBox="1"/>
          <p:nvPr/>
        </p:nvSpPr>
        <p:spPr>
          <a:xfrm>
            <a:off x="5191925" y="6240549"/>
            <a:ext cx="3882600" cy="411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675" u="none" cap="none" strike="noStrike">
                <a:solidFill>
                  <a:srgbClr val="E14761"/>
                </a:solidFill>
                <a:latin typeface="Poppins"/>
                <a:ea typeface="Poppins"/>
                <a:cs typeface="Poppins"/>
                <a:sym typeface="Poppins"/>
              </a:rPr>
              <a:t>CSV 2: TEACHERS</a:t>
            </a:r>
            <a:endParaRPr/>
          </a:p>
        </p:txBody>
      </p:sp>
      <p:sp>
        <p:nvSpPr>
          <p:cNvPr id="313" name="Google Shape;313;p15"/>
          <p:cNvSpPr txBox="1"/>
          <p:nvPr/>
        </p:nvSpPr>
        <p:spPr>
          <a:xfrm>
            <a:off x="9571236" y="7042867"/>
            <a:ext cx="3309632" cy="105860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2947" u="none" cap="none" strike="noStrike">
                <a:solidFill>
                  <a:srgbClr val="FFFFFF"/>
                </a:solidFill>
                <a:latin typeface="Poppins"/>
                <a:ea typeface="Poppins"/>
                <a:cs typeface="Poppins"/>
                <a:sym typeface="Poppins"/>
              </a:rPr>
              <a:t>Get Ratio rules from this csv</a:t>
            </a:r>
            <a:endParaRPr/>
          </a:p>
        </p:txBody>
      </p:sp>
      <p:sp>
        <p:nvSpPr>
          <p:cNvPr id="314" name="Google Shape;314;p15"/>
          <p:cNvSpPr txBox="1"/>
          <p:nvPr/>
        </p:nvSpPr>
        <p:spPr>
          <a:xfrm>
            <a:off x="9284819" y="6219277"/>
            <a:ext cx="3882600" cy="411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675" u="none" cap="none" strike="noStrike">
                <a:solidFill>
                  <a:srgbClr val="E14761"/>
                </a:solidFill>
                <a:latin typeface="Poppins"/>
                <a:ea typeface="Poppins"/>
                <a:cs typeface="Poppins"/>
                <a:sym typeface="Poppins"/>
              </a:rPr>
              <a:t>CSV 3: RATIO RULES</a:t>
            </a:r>
            <a:endParaRPr/>
          </a:p>
        </p:txBody>
      </p:sp>
      <p:sp>
        <p:nvSpPr>
          <p:cNvPr id="315" name="Google Shape;315;p15"/>
          <p:cNvSpPr txBox="1"/>
          <p:nvPr/>
        </p:nvSpPr>
        <p:spPr>
          <a:xfrm>
            <a:off x="3639115" y="720696"/>
            <a:ext cx="11162100" cy="84630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DATA FROM CSV</a:t>
            </a:r>
            <a:endParaRPr/>
          </a:p>
        </p:txBody>
      </p:sp>
      <p:sp>
        <p:nvSpPr>
          <p:cNvPr id="316" name="Google Shape;316;p15"/>
          <p:cNvSpPr txBox="1"/>
          <p:nvPr/>
        </p:nvSpPr>
        <p:spPr>
          <a:xfrm>
            <a:off x="13663251" y="6983425"/>
            <a:ext cx="3309632" cy="105860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2947" u="none" cap="none" strike="noStrike">
                <a:solidFill>
                  <a:srgbClr val="FFFFFF"/>
                </a:solidFill>
                <a:latin typeface="Poppins"/>
                <a:ea typeface="Poppins"/>
                <a:cs typeface="Poppins"/>
                <a:sym typeface="Poppins"/>
              </a:rPr>
              <a:t>Get information  from this csv</a:t>
            </a:r>
            <a:endParaRPr/>
          </a:p>
        </p:txBody>
      </p:sp>
      <p:sp>
        <p:nvSpPr>
          <p:cNvPr id="317" name="Google Shape;317;p15"/>
          <p:cNvSpPr txBox="1"/>
          <p:nvPr/>
        </p:nvSpPr>
        <p:spPr>
          <a:xfrm>
            <a:off x="13376834" y="6217091"/>
            <a:ext cx="3882600" cy="411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675" u="none" cap="none" strike="noStrike">
                <a:solidFill>
                  <a:srgbClr val="E14761"/>
                </a:solidFill>
                <a:latin typeface="Poppins"/>
                <a:ea typeface="Poppins"/>
                <a:cs typeface="Poppins"/>
                <a:sym typeface="Poppins"/>
              </a:rPr>
              <a:t>CSV 4: </a:t>
            </a:r>
            <a:r>
              <a:rPr b="1" lang="en-US" sz="2675">
                <a:solidFill>
                  <a:srgbClr val="E14761"/>
                </a:solidFill>
                <a:latin typeface="Poppins"/>
                <a:ea typeface="Poppins"/>
                <a:cs typeface="Poppins"/>
                <a:sym typeface="Poppins"/>
              </a:rPr>
              <a:t>VACCINATION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321" name="Shape 321"/>
        <p:cNvGrpSpPr/>
        <p:nvPr/>
      </p:nvGrpSpPr>
      <p:grpSpPr>
        <a:xfrm>
          <a:off x="0" y="0"/>
          <a:ext cx="0" cy="0"/>
          <a:chOff x="0" y="0"/>
          <a:chExt cx="0" cy="0"/>
        </a:xfrm>
      </p:grpSpPr>
      <p:sp>
        <p:nvSpPr>
          <p:cNvPr id="322" name="Google Shape;322;p16"/>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16"/>
          <p:cNvPicPr preferRelativeResize="0"/>
          <p:nvPr/>
        </p:nvPicPr>
        <p:blipFill rotWithShape="1">
          <a:blip r:embed="rId3">
            <a:alphaModFix amt="6999"/>
          </a:blip>
          <a:srcRect b="0" l="0" r="0" t="0"/>
          <a:stretch/>
        </p:blipFill>
        <p:spPr>
          <a:xfrm>
            <a:off x="15010081" y="315677"/>
            <a:ext cx="2898297" cy="2774040"/>
          </a:xfrm>
          <a:prstGeom prst="rect">
            <a:avLst/>
          </a:prstGeom>
          <a:noFill/>
          <a:ln>
            <a:noFill/>
          </a:ln>
        </p:spPr>
      </p:pic>
      <p:pic>
        <p:nvPicPr>
          <p:cNvPr id="324" name="Google Shape;324;p16"/>
          <p:cNvPicPr preferRelativeResize="0"/>
          <p:nvPr/>
        </p:nvPicPr>
        <p:blipFill rotWithShape="1">
          <a:blip r:embed="rId4">
            <a:alphaModFix amt="6999"/>
          </a:blip>
          <a:srcRect b="0" l="0" r="0" t="0"/>
          <a:stretch/>
        </p:blipFill>
        <p:spPr>
          <a:xfrm>
            <a:off x="-771244" y="6747869"/>
            <a:ext cx="5505900" cy="3223454"/>
          </a:xfrm>
          <a:prstGeom prst="rect">
            <a:avLst/>
          </a:prstGeom>
          <a:noFill/>
          <a:ln>
            <a:noFill/>
          </a:ln>
        </p:spPr>
      </p:pic>
      <p:sp>
        <p:nvSpPr>
          <p:cNvPr id="325" name="Google Shape;325;p16"/>
          <p:cNvSpPr/>
          <p:nvPr/>
        </p:nvSpPr>
        <p:spPr>
          <a:xfrm>
            <a:off x="6126987" y="288694"/>
            <a:ext cx="1075211" cy="108003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txBox="1"/>
          <p:nvPr/>
        </p:nvSpPr>
        <p:spPr>
          <a:xfrm>
            <a:off x="3626151" y="405568"/>
            <a:ext cx="10348500" cy="84630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 CONTRIBUTION</a:t>
            </a:r>
            <a:endParaRPr/>
          </a:p>
        </p:txBody>
      </p:sp>
      <p:sp>
        <p:nvSpPr>
          <p:cNvPr id="327" name="Google Shape;327;p16"/>
          <p:cNvSpPr txBox="1"/>
          <p:nvPr/>
        </p:nvSpPr>
        <p:spPr>
          <a:xfrm>
            <a:off x="10407450" y="2312775"/>
            <a:ext cx="5096400" cy="277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Calibri"/>
              <a:ea typeface="Calibri"/>
              <a:cs typeface="Calibri"/>
              <a:sym typeface="Calibri"/>
            </a:endParaRPr>
          </a:p>
        </p:txBody>
      </p:sp>
      <p:graphicFrame>
        <p:nvGraphicFramePr>
          <p:cNvPr id="328" name="Google Shape;328;p16"/>
          <p:cNvGraphicFramePr/>
          <p:nvPr/>
        </p:nvGraphicFramePr>
        <p:xfrm>
          <a:off x="952500" y="3216875"/>
          <a:ext cx="3000000" cy="3000000"/>
        </p:xfrm>
        <a:graphic>
          <a:graphicData uri="http://schemas.openxmlformats.org/drawingml/2006/table">
            <a:tbl>
              <a:tblPr>
                <a:noFill/>
                <a:tableStyleId>{5CD6BC2A-D203-44BD-9300-09856C7706D9}</a:tableStyleId>
              </a:tblPr>
              <a:tblGrid>
                <a:gridCol w="8191500"/>
                <a:gridCol w="8191500"/>
              </a:tblGrid>
              <a:tr h="1352450">
                <a:tc>
                  <a:txBody>
                    <a:bodyPr/>
                    <a:lstStyle/>
                    <a:p>
                      <a:pPr indent="0" lvl="0" marL="0" rtl="0" algn="l">
                        <a:lnSpc>
                          <a:spcPct val="202000"/>
                        </a:lnSpc>
                        <a:spcBef>
                          <a:spcPts val="0"/>
                        </a:spcBef>
                        <a:spcAft>
                          <a:spcPts val="0"/>
                        </a:spcAft>
                        <a:buClr>
                          <a:schemeClr val="dk1"/>
                        </a:buClr>
                        <a:buFont typeface="Arial"/>
                        <a:buNone/>
                      </a:pPr>
                      <a:r>
                        <a:rPr lang="en-US" sz="3200">
                          <a:solidFill>
                            <a:schemeClr val="lt1"/>
                          </a:solidFill>
                          <a:latin typeface="Sanchez"/>
                          <a:ea typeface="Sanchez"/>
                          <a:cs typeface="Sanchez"/>
                          <a:sym typeface="Sanchez"/>
                        </a:rPr>
                        <a:t>ANJALI &amp; </a:t>
                      </a:r>
                      <a:r>
                        <a:rPr lang="en-US">
                          <a:solidFill>
                            <a:schemeClr val="dk1"/>
                          </a:solidFill>
                        </a:rPr>
                        <a:t> </a:t>
                      </a:r>
                      <a:r>
                        <a:rPr lang="en-US" sz="3200">
                          <a:solidFill>
                            <a:schemeClr val="lt1"/>
                          </a:solidFill>
                          <a:latin typeface="Sanchez"/>
                          <a:ea typeface="Sanchez"/>
                          <a:cs typeface="Sanchez"/>
                          <a:sym typeface="Sanchez"/>
                        </a:rPr>
                        <a:t>NETRA</a:t>
                      </a:r>
                      <a:endParaRPr/>
                    </a:p>
                  </a:txBody>
                  <a:tcPr marT="91425" marB="91425" marR="91425" marL="91425"/>
                </a:tc>
                <a:tc>
                  <a:txBody>
                    <a:bodyPr/>
                    <a:lstStyle/>
                    <a:p>
                      <a:pPr indent="0" lvl="0" marL="0" rtl="0" algn="l">
                        <a:lnSpc>
                          <a:spcPct val="202000"/>
                        </a:lnSpc>
                        <a:spcBef>
                          <a:spcPts val="0"/>
                        </a:spcBef>
                        <a:spcAft>
                          <a:spcPts val="0"/>
                        </a:spcAft>
                        <a:buClr>
                          <a:schemeClr val="dk1"/>
                        </a:buClr>
                        <a:buFont typeface="Arial"/>
                        <a:buNone/>
                      </a:pPr>
                      <a:r>
                        <a:rPr lang="en-US" sz="3200">
                          <a:solidFill>
                            <a:schemeClr val="lt1"/>
                          </a:solidFill>
                          <a:latin typeface="Sanchez"/>
                          <a:ea typeface="Sanchez"/>
                          <a:cs typeface="Sanchez"/>
                          <a:sym typeface="Sanchez"/>
                        </a:rPr>
                        <a:t>      </a:t>
                      </a:r>
                      <a:r>
                        <a:rPr lang="en-US" sz="3200">
                          <a:solidFill>
                            <a:schemeClr val="lt1"/>
                          </a:solidFill>
                          <a:latin typeface="Sanchez"/>
                          <a:ea typeface="Sanchez"/>
                          <a:cs typeface="Sanchez"/>
                          <a:sym typeface="Sanchez"/>
                        </a:rPr>
                        <a:t>Views + Swing UI</a:t>
                      </a:r>
                      <a:endParaRPr>
                        <a:solidFill>
                          <a:schemeClr val="dk1"/>
                        </a:solidFill>
                      </a:endParaRPr>
                    </a:p>
                    <a:p>
                      <a:pPr indent="0" lvl="0" marL="0" rtl="0" algn="l">
                        <a:spcBef>
                          <a:spcPts val="0"/>
                        </a:spcBef>
                        <a:spcAft>
                          <a:spcPts val="0"/>
                        </a:spcAft>
                        <a:buNone/>
                      </a:pPr>
                      <a:r>
                        <a:t/>
                      </a:r>
                      <a:endParaRPr/>
                    </a:p>
                  </a:txBody>
                  <a:tcPr marT="91425" marB="91425" marR="91425" marL="91425"/>
                </a:tc>
              </a:tr>
              <a:tr h="1303950">
                <a:tc>
                  <a:txBody>
                    <a:bodyPr/>
                    <a:lstStyle/>
                    <a:p>
                      <a:pPr indent="0" lvl="0" marL="0" rtl="0" algn="l">
                        <a:lnSpc>
                          <a:spcPct val="202000"/>
                        </a:lnSpc>
                        <a:spcBef>
                          <a:spcPts val="0"/>
                        </a:spcBef>
                        <a:spcAft>
                          <a:spcPts val="0"/>
                        </a:spcAft>
                        <a:buClr>
                          <a:schemeClr val="dk1"/>
                        </a:buClr>
                        <a:buFont typeface="Arial"/>
                        <a:buNone/>
                      </a:pPr>
                      <a:r>
                        <a:rPr lang="en-US" sz="3200">
                          <a:solidFill>
                            <a:schemeClr val="lt1"/>
                          </a:solidFill>
                          <a:latin typeface="Sanchez"/>
                          <a:ea typeface="Sanchez"/>
                          <a:cs typeface="Sanchez"/>
                          <a:sym typeface="Sanchez"/>
                        </a:rPr>
                        <a:t>RAKESH &amp; VATSAL </a:t>
                      </a:r>
                      <a:endParaRPr/>
                    </a:p>
                  </a:txBody>
                  <a:tcPr marT="91425" marB="91425" marR="91425" marL="91425"/>
                </a:tc>
                <a:tc>
                  <a:txBody>
                    <a:bodyPr/>
                    <a:lstStyle/>
                    <a:p>
                      <a:pPr indent="0" lvl="0" marL="0" rtl="0" algn="l">
                        <a:spcBef>
                          <a:spcPts val="0"/>
                        </a:spcBef>
                        <a:spcAft>
                          <a:spcPts val="0"/>
                        </a:spcAft>
                        <a:buNone/>
                      </a:pPr>
                      <a:r>
                        <a:rPr lang="en-US"/>
                        <a:t>Modelsjjkk</a:t>
                      </a:r>
                      <a:r>
                        <a:rPr lang="en-US" sz="3200">
                          <a:solidFill>
                            <a:schemeClr val="lt1"/>
                          </a:solidFill>
                          <a:latin typeface="Sanchez"/>
                          <a:ea typeface="Sanchez"/>
                          <a:cs typeface="Sanchez"/>
                          <a:sym typeface="Sanchez"/>
                        </a:rPr>
                        <a:t>Configuration + Data Creation</a:t>
                      </a:r>
                      <a:endParaRPr>
                        <a:solidFill>
                          <a:schemeClr val="dk1"/>
                        </a:solidFill>
                      </a:endParaRPr>
                    </a:p>
                    <a:p>
                      <a:pPr indent="0" lvl="0" marL="0" rtl="0" algn="l">
                        <a:spcBef>
                          <a:spcPts val="0"/>
                        </a:spcBef>
                        <a:spcAft>
                          <a:spcPts val="0"/>
                        </a:spcAft>
                        <a:buNone/>
                      </a:pPr>
                      <a:r>
                        <a:t/>
                      </a:r>
                      <a:endParaRPr/>
                    </a:p>
                  </a:txBody>
                  <a:tcPr marT="91425" marB="91425" marR="91425" marL="91425"/>
                </a:tc>
              </a:tr>
              <a:tr h="1303950">
                <a:tc>
                  <a:txBody>
                    <a:bodyPr/>
                    <a:lstStyle/>
                    <a:p>
                      <a:pPr indent="0" lvl="0" marL="0" rtl="0" algn="l">
                        <a:lnSpc>
                          <a:spcPct val="202000"/>
                        </a:lnSpc>
                        <a:spcBef>
                          <a:spcPts val="0"/>
                        </a:spcBef>
                        <a:spcAft>
                          <a:spcPts val="0"/>
                        </a:spcAft>
                        <a:buClr>
                          <a:schemeClr val="dk1"/>
                        </a:buClr>
                        <a:buFont typeface="Arial"/>
                        <a:buNone/>
                      </a:pPr>
                      <a:r>
                        <a:rPr lang="en-US" sz="3200">
                          <a:solidFill>
                            <a:schemeClr val="lt1"/>
                          </a:solidFill>
                          <a:latin typeface="Sanchez"/>
                          <a:ea typeface="Sanchez"/>
                          <a:cs typeface="Sanchez"/>
                          <a:sym typeface="Sanchez"/>
                        </a:rPr>
                        <a:t>YASH &amp; SHUBHAM </a:t>
                      </a:r>
                      <a:endParaRPr/>
                    </a:p>
                  </a:txBody>
                  <a:tcPr marT="91425" marB="91425" marR="91425" marL="91425"/>
                </a:tc>
                <a:tc>
                  <a:txBody>
                    <a:bodyPr/>
                    <a:lstStyle/>
                    <a:p>
                      <a:pPr indent="0" lvl="0" marL="0" rtl="0" algn="l">
                        <a:spcBef>
                          <a:spcPts val="0"/>
                        </a:spcBef>
                        <a:spcAft>
                          <a:spcPts val="0"/>
                        </a:spcAft>
                        <a:buNone/>
                      </a:pPr>
                      <a:r>
                        <a:rPr lang="en-US"/>
                        <a:t>Mfdvdvfbdd</a:t>
                      </a:r>
                      <a:r>
                        <a:rPr lang="en-US" sz="3200">
                          <a:solidFill>
                            <a:schemeClr val="lt1"/>
                          </a:solidFill>
                          <a:latin typeface="Sanchez"/>
                          <a:ea typeface="Sanchez"/>
                          <a:cs typeface="Sanchez"/>
                          <a:sym typeface="Sanchez"/>
                        </a:rPr>
                        <a:t>Models</a:t>
                      </a:r>
                      <a:r>
                        <a:rPr lang="en-US" sz="3200">
                          <a:solidFill>
                            <a:schemeClr val="lt1"/>
                          </a:solidFill>
                          <a:latin typeface="Sanchez"/>
                          <a:ea typeface="Sanchez"/>
                          <a:cs typeface="Sanchez"/>
                          <a:sym typeface="Sanchez"/>
                        </a:rPr>
                        <a:t> + Controller</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17"/>
          <p:cNvPicPr preferRelativeResize="0"/>
          <p:nvPr/>
        </p:nvPicPr>
        <p:blipFill rotWithShape="1">
          <a:blip r:embed="rId3">
            <a:alphaModFix/>
          </a:blip>
          <a:srcRect b="7546" l="0" r="0" t="7547"/>
          <a:stretch/>
        </p:blipFill>
        <p:spPr>
          <a:xfrm>
            <a:off x="0" y="0"/>
            <a:ext cx="18288000" cy="10287000"/>
          </a:xfrm>
          <a:prstGeom prst="rect">
            <a:avLst/>
          </a:prstGeom>
          <a:noFill/>
          <a:ln>
            <a:noFill/>
          </a:ln>
        </p:spPr>
      </p:pic>
      <p:pic>
        <p:nvPicPr>
          <p:cNvPr id="334" name="Google Shape;334;p17"/>
          <p:cNvPicPr preferRelativeResize="0"/>
          <p:nvPr/>
        </p:nvPicPr>
        <p:blipFill rotWithShape="1">
          <a:blip r:embed="rId4">
            <a:alphaModFix amt="6999"/>
          </a:blip>
          <a:srcRect b="0" l="0" r="0" t="0"/>
          <a:stretch/>
        </p:blipFill>
        <p:spPr>
          <a:xfrm>
            <a:off x="15010081" y="315677"/>
            <a:ext cx="2898297" cy="2774040"/>
          </a:xfrm>
          <a:prstGeom prst="rect">
            <a:avLst/>
          </a:prstGeom>
          <a:noFill/>
          <a:ln>
            <a:noFill/>
          </a:ln>
        </p:spPr>
      </p:pic>
      <p:pic>
        <p:nvPicPr>
          <p:cNvPr id="335" name="Google Shape;335;p17"/>
          <p:cNvPicPr preferRelativeResize="0"/>
          <p:nvPr/>
        </p:nvPicPr>
        <p:blipFill rotWithShape="1">
          <a:blip r:embed="rId5">
            <a:alphaModFix amt="6999"/>
          </a:blip>
          <a:srcRect b="0" l="0" r="0" t="0"/>
          <a:stretch/>
        </p:blipFill>
        <p:spPr>
          <a:xfrm>
            <a:off x="-771244" y="6747869"/>
            <a:ext cx="5505900" cy="3223454"/>
          </a:xfrm>
          <a:prstGeom prst="rect">
            <a:avLst/>
          </a:prstGeom>
          <a:noFill/>
          <a:ln>
            <a:noFill/>
          </a:ln>
        </p:spPr>
      </p:pic>
      <p:sp>
        <p:nvSpPr>
          <p:cNvPr id="336" name="Google Shape;336;p17"/>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10344736" y="2270492"/>
            <a:ext cx="4787964" cy="480942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txBox="1"/>
          <p:nvPr/>
        </p:nvSpPr>
        <p:spPr>
          <a:xfrm>
            <a:off x="1028700" y="3027700"/>
            <a:ext cx="16230600" cy="292347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6150" u="none" cap="none" strike="noStrike">
                <a:solidFill>
                  <a:srgbClr val="FFFFFF"/>
                </a:solidFill>
                <a:latin typeface="Poppins"/>
                <a:ea typeface="Poppins"/>
                <a:cs typeface="Poppins"/>
                <a:sym typeface="Poppins"/>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95" name="Shape 95"/>
        <p:cNvGrpSpPr/>
        <p:nvPr/>
      </p:nvGrpSpPr>
      <p:grpSpPr>
        <a:xfrm>
          <a:off x="0" y="0"/>
          <a:ext cx="0" cy="0"/>
          <a:chOff x="0" y="0"/>
          <a:chExt cx="0" cy="0"/>
        </a:xfrm>
      </p:grpSpPr>
      <p:pic>
        <p:nvPicPr>
          <p:cNvPr id="96" name="Google Shape;96;p2"/>
          <p:cNvPicPr preferRelativeResize="0"/>
          <p:nvPr/>
        </p:nvPicPr>
        <p:blipFill rotWithShape="1">
          <a:blip r:embed="rId3">
            <a:alphaModFix amt="6999"/>
          </a:blip>
          <a:srcRect b="0" l="0" r="0" t="0"/>
          <a:stretch/>
        </p:blipFill>
        <p:spPr>
          <a:xfrm>
            <a:off x="-771244" y="6747869"/>
            <a:ext cx="5505900" cy="3223454"/>
          </a:xfrm>
          <a:prstGeom prst="rect">
            <a:avLst/>
          </a:prstGeom>
          <a:noFill/>
          <a:ln>
            <a:noFill/>
          </a:ln>
        </p:spPr>
      </p:pic>
      <p:sp>
        <p:nvSpPr>
          <p:cNvPr id="97" name="Google Shape;97;p2"/>
          <p:cNvSpPr/>
          <p:nvPr/>
        </p:nvSpPr>
        <p:spPr>
          <a:xfrm>
            <a:off x="964696" y="718279"/>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txBox="1"/>
          <p:nvPr/>
        </p:nvSpPr>
        <p:spPr>
          <a:xfrm>
            <a:off x="1568051" y="818044"/>
            <a:ext cx="6007800" cy="846300"/>
          </a:xfrm>
          <a:prstGeom prst="rect">
            <a:avLst/>
          </a:prstGeom>
          <a:noFill/>
          <a:ln>
            <a:noFill/>
          </a:ln>
        </p:spPr>
        <p:txBody>
          <a:bodyPr anchorCtr="0" anchor="t" bIns="0" lIns="0" spcFirstLastPara="1" rIns="0" wrap="square" tIns="0">
            <a:spAutoFit/>
          </a:bodyPr>
          <a:lstStyle/>
          <a:p>
            <a:pPr indent="0" lvl="0" marL="0" marR="0" rtl="0" algn="l">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 OUR DAY CARE </a:t>
            </a:r>
            <a:endParaRPr/>
          </a:p>
        </p:txBody>
      </p:sp>
      <p:sp>
        <p:nvSpPr>
          <p:cNvPr id="99" name="Google Shape;99;p2"/>
          <p:cNvSpPr txBox="1"/>
          <p:nvPr/>
        </p:nvSpPr>
        <p:spPr>
          <a:xfrm>
            <a:off x="1327350" y="2930373"/>
            <a:ext cx="6124800" cy="41547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FFFFFF"/>
                </a:solidFill>
                <a:latin typeface="Poppins"/>
                <a:ea typeface="Poppins"/>
                <a:cs typeface="Poppins"/>
                <a:sym typeface="Poppins"/>
              </a:rPr>
              <a:t>Our project works on managing daycare where you enroll students and assign teachers based on the age groups and also define the class strength on the same basis. We can also manage the enrollments of the students and have an overview of each student's vaccination status  </a:t>
            </a:r>
            <a:endParaRPr/>
          </a:p>
        </p:txBody>
      </p:sp>
      <p:pic>
        <p:nvPicPr>
          <p:cNvPr id="100" name="Google Shape;100;p2"/>
          <p:cNvPicPr preferRelativeResize="0"/>
          <p:nvPr/>
        </p:nvPicPr>
        <p:blipFill>
          <a:blip r:embed="rId4">
            <a:alphaModFix/>
          </a:blip>
          <a:stretch>
            <a:fillRect/>
          </a:stretch>
        </p:blipFill>
        <p:spPr>
          <a:xfrm>
            <a:off x="8625250" y="0"/>
            <a:ext cx="9662749" cy="10287000"/>
          </a:xfrm>
          <a:prstGeom prst="rect">
            <a:avLst/>
          </a:prstGeom>
          <a:noFill/>
          <a:ln>
            <a:noFill/>
          </a:ln>
        </p:spPr>
      </p:pic>
      <p:sp>
        <p:nvSpPr>
          <p:cNvPr id="101" name="Google Shape;101;p2"/>
          <p:cNvSpPr/>
          <p:nvPr/>
        </p:nvSpPr>
        <p:spPr>
          <a:xfrm>
            <a:off x="17465464" y="9258300"/>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105" name="Shape 105"/>
        <p:cNvGrpSpPr/>
        <p:nvPr/>
      </p:nvGrpSpPr>
      <p:grpSpPr>
        <a:xfrm>
          <a:off x="0" y="0"/>
          <a:ext cx="0" cy="0"/>
          <a:chOff x="0" y="0"/>
          <a:chExt cx="0" cy="0"/>
        </a:xfrm>
      </p:grpSpPr>
      <p:sp>
        <p:nvSpPr>
          <p:cNvPr id="106" name="Google Shape;106;p4"/>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4"/>
          <p:cNvPicPr preferRelativeResize="0"/>
          <p:nvPr/>
        </p:nvPicPr>
        <p:blipFill rotWithShape="1">
          <a:blip r:embed="rId3">
            <a:alphaModFix amt="6999"/>
          </a:blip>
          <a:srcRect b="0" l="0" r="0" t="0"/>
          <a:stretch/>
        </p:blipFill>
        <p:spPr>
          <a:xfrm>
            <a:off x="15010081" y="315677"/>
            <a:ext cx="2898297" cy="2774040"/>
          </a:xfrm>
          <a:prstGeom prst="rect">
            <a:avLst/>
          </a:prstGeom>
          <a:noFill/>
          <a:ln>
            <a:noFill/>
          </a:ln>
        </p:spPr>
      </p:pic>
      <p:sp>
        <p:nvSpPr>
          <p:cNvPr id="108" name="Google Shape;108;p4"/>
          <p:cNvSpPr/>
          <p:nvPr/>
        </p:nvSpPr>
        <p:spPr>
          <a:xfrm>
            <a:off x="11534920" y="2187629"/>
            <a:ext cx="3970010" cy="5911741"/>
          </a:xfrm>
          <a:custGeom>
            <a:rect b="b" l="l" r="r" t="t"/>
            <a:pathLst>
              <a:path extrusionOk="0" h="2156619" w="1448270">
                <a:moveTo>
                  <a:pt x="0" y="0"/>
                </a:moveTo>
                <a:lnTo>
                  <a:pt x="1448270" y="0"/>
                </a:lnTo>
                <a:lnTo>
                  <a:pt x="1448270" y="2156619"/>
                </a:lnTo>
                <a:lnTo>
                  <a:pt x="0" y="2156619"/>
                </a:lnTo>
                <a:close/>
              </a:path>
            </a:pathLst>
          </a:custGeom>
          <a:solidFill>
            <a:srgbClr val="E14761"/>
          </a:solidFill>
          <a:ln>
            <a:noFill/>
          </a:ln>
        </p:spPr>
      </p:sp>
      <p:pic>
        <p:nvPicPr>
          <p:cNvPr id="109" name="Google Shape;109;p4"/>
          <p:cNvPicPr preferRelativeResize="0"/>
          <p:nvPr/>
        </p:nvPicPr>
        <p:blipFill rotWithShape="1">
          <a:blip r:embed="rId4">
            <a:alphaModFix amt="6999"/>
          </a:blip>
          <a:srcRect b="0" l="0" r="0" t="0"/>
          <a:stretch/>
        </p:blipFill>
        <p:spPr>
          <a:xfrm>
            <a:off x="-771244" y="6747869"/>
            <a:ext cx="5505900" cy="3223454"/>
          </a:xfrm>
          <a:prstGeom prst="rect">
            <a:avLst/>
          </a:prstGeom>
          <a:noFill/>
          <a:ln>
            <a:noFill/>
          </a:ln>
        </p:spPr>
      </p:pic>
      <p:pic>
        <p:nvPicPr>
          <p:cNvPr id="110" name="Google Shape;110;p4"/>
          <p:cNvPicPr preferRelativeResize="0"/>
          <p:nvPr/>
        </p:nvPicPr>
        <p:blipFill rotWithShape="1">
          <a:blip r:embed="rId5">
            <a:alphaModFix/>
          </a:blip>
          <a:srcRect b="5308" l="0" r="0" t="5308"/>
          <a:stretch/>
        </p:blipFill>
        <p:spPr>
          <a:xfrm>
            <a:off x="13937836" y="3476144"/>
            <a:ext cx="3393618" cy="3466629"/>
          </a:xfrm>
          <a:prstGeom prst="rect">
            <a:avLst/>
          </a:prstGeom>
          <a:noFill/>
          <a:ln>
            <a:noFill/>
          </a:ln>
        </p:spPr>
      </p:pic>
      <p:pic>
        <p:nvPicPr>
          <p:cNvPr id="111" name="Google Shape;111;p4"/>
          <p:cNvPicPr preferRelativeResize="0"/>
          <p:nvPr/>
        </p:nvPicPr>
        <p:blipFill rotWithShape="1">
          <a:blip r:embed="rId6">
            <a:alphaModFix/>
          </a:blip>
          <a:srcRect b="0" l="22589" r="22589" t="0"/>
          <a:stretch/>
        </p:blipFill>
        <p:spPr>
          <a:xfrm>
            <a:off x="9933361" y="6284377"/>
            <a:ext cx="3393618" cy="3466629"/>
          </a:xfrm>
          <a:prstGeom prst="rect">
            <a:avLst/>
          </a:prstGeom>
          <a:noFill/>
          <a:ln>
            <a:noFill/>
          </a:ln>
        </p:spPr>
      </p:pic>
      <p:pic>
        <p:nvPicPr>
          <p:cNvPr id="112" name="Google Shape;112;p4"/>
          <p:cNvPicPr preferRelativeResize="0"/>
          <p:nvPr/>
        </p:nvPicPr>
        <p:blipFill rotWithShape="1">
          <a:blip r:embed="rId7">
            <a:alphaModFix/>
          </a:blip>
          <a:srcRect b="8330" l="23326" r="16208" t="0"/>
          <a:stretch/>
        </p:blipFill>
        <p:spPr>
          <a:xfrm>
            <a:off x="9880731" y="799388"/>
            <a:ext cx="3498869" cy="3315424"/>
          </a:xfrm>
          <a:prstGeom prst="rect">
            <a:avLst/>
          </a:prstGeom>
          <a:noFill/>
          <a:ln>
            <a:noFill/>
          </a:ln>
        </p:spPr>
      </p:pic>
      <p:sp>
        <p:nvSpPr>
          <p:cNvPr id="113" name="Google Shape;113;p4"/>
          <p:cNvSpPr/>
          <p:nvPr/>
        </p:nvSpPr>
        <p:spPr>
          <a:xfrm>
            <a:off x="880291" y="779334"/>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txBox="1"/>
          <p:nvPr/>
        </p:nvSpPr>
        <p:spPr>
          <a:xfrm>
            <a:off x="1369015" y="3818633"/>
            <a:ext cx="3243000" cy="20310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Poppins"/>
                <a:ea typeface="Poppins"/>
                <a:cs typeface="Poppins"/>
                <a:sym typeface="Poppins"/>
              </a:rPr>
              <a:t>Notable and easy to access GUI. Smoot navigation and transitions to different frames.</a:t>
            </a:r>
            <a:endParaRPr/>
          </a:p>
        </p:txBody>
      </p:sp>
      <p:sp>
        <p:nvSpPr>
          <p:cNvPr id="115" name="Google Shape;115;p4"/>
          <p:cNvSpPr txBox="1"/>
          <p:nvPr/>
        </p:nvSpPr>
        <p:spPr>
          <a:xfrm>
            <a:off x="1369015" y="3065099"/>
            <a:ext cx="2965800" cy="5385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499" u="none" cap="none" strike="noStrike">
                <a:solidFill>
                  <a:srgbClr val="E14761"/>
                </a:solidFill>
                <a:latin typeface="Poppins"/>
                <a:ea typeface="Poppins"/>
                <a:cs typeface="Poppins"/>
                <a:sym typeface="Poppins"/>
              </a:rPr>
              <a:t>01</a:t>
            </a:r>
            <a:endParaRPr/>
          </a:p>
        </p:txBody>
      </p:sp>
      <p:sp>
        <p:nvSpPr>
          <p:cNvPr id="116" name="Google Shape;116;p4"/>
          <p:cNvSpPr txBox="1"/>
          <p:nvPr/>
        </p:nvSpPr>
        <p:spPr>
          <a:xfrm>
            <a:off x="5298286" y="3818633"/>
            <a:ext cx="3215100" cy="16002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Poppins"/>
                <a:ea typeface="Poppins"/>
                <a:cs typeface="Poppins"/>
                <a:sym typeface="Poppins"/>
              </a:rPr>
              <a:t>CSV used to make the database for each person and further subcategories </a:t>
            </a:r>
            <a:endParaRPr/>
          </a:p>
        </p:txBody>
      </p:sp>
      <p:sp>
        <p:nvSpPr>
          <p:cNvPr id="117" name="Google Shape;117;p4"/>
          <p:cNvSpPr txBox="1"/>
          <p:nvPr/>
        </p:nvSpPr>
        <p:spPr>
          <a:xfrm>
            <a:off x="5298286" y="3065099"/>
            <a:ext cx="2965800" cy="5385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499" u="none" cap="none" strike="noStrike">
                <a:solidFill>
                  <a:srgbClr val="E14761"/>
                </a:solidFill>
                <a:latin typeface="Poppins"/>
                <a:ea typeface="Poppins"/>
                <a:cs typeface="Poppins"/>
                <a:sym typeface="Poppins"/>
              </a:rPr>
              <a:t>02</a:t>
            </a:r>
            <a:endParaRPr/>
          </a:p>
        </p:txBody>
      </p:sp>
      <p:sp>
        <p:nvSpPr>
          <p:cNvPr id="118" name="Google Shape;118;p4"/>
          <p:cNvSpPr txBox="1"/>
          <p:nvPr/>
        </p:nvSpPr>
        <p:spPr>
          <a:xfrm>
            <a:off x="3157265" y="6792551"/>
            <a:ext cx="3243000" cy="16002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US" sz="1999" u="none" cap="none" strike="noStrike">
                <a:solidFill>
                  <a:srgbClr val="FFFFFF"/>
                </a:solidFill>
                <a:latin typeface="Poppins"/>
                <a:ea typeface="Poppins"/>
                <a:cs typeface="Poppins"/>
                <a:sym typeface="Poppins"/>
              </a:rPr>
              <a:t>JAVA SE used. We have used JDK 19 for the implementation of the program</a:t>
            </a:r>
            <a:endParaRPr/>
          </a:p>
        </p:txBody>
      </p:sp>
      <p:sp>
        <p:nvSpPr>
          <p:cNvPr id="119" name="Google Shape;119;p4"/>
          <p:cNvSpPr txBox="1"/>
          <p:nvPr/>
        </p:nvSpPr>
        <p:spPr>
          <a:xfrm>
            <a:off x="3143440" y="6147255"/>
            <a:ext cx="2965800" cy="5385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499" u="none" cap="none" strike="noStrike">
                <a:solidFill>
                  <a:srgbClr val="E14761"/>
                </a:solidFill>
                <a:latin typeface="Poppins"/>
                <a:ea typeface="Poppins"/>
                <a:cs typeface="Poppins"/>
                <a:sym typeface="Poppins"/>
              </a:rPr>
              <a:t>03</a:t>
            </a:r>
            <a:endParaRPr/>
          </a:p>
        </p:txBody>
      </p:sp>
      <p:sp>
        <p:nvSpPr>
          <p:cNvPr id="120" name="Google Shape;120;p4"/>
          <p:cNvSpPr txBox="1"/>
          <p:nvPr/>
        </p:nvSpPr>
        <p:spPr>
          <a:xfrm>
            <a:off x="1690759" y="896198"/>
            <a:ext cx="6977700" cy="846300"/>
          </a:xfrm>
          <a:prstGeom prst="rect">
            <a:avLst/>
          </a:prstGeom>
          <a:noFill/>
          <a:ln>
            <a:noFill/>
          </a:ln>
        </p:spPr>
        <p:txBody>
          <a:bodyPr anchorCtr="0" anchor="t" bIns="0" lIns="0" spcFirstLastPara="1" rIns="0" wrap="square" tIns="0">
            <a:spAutoFit/>
          </a:bodyPr>
          <a:lstStyle/>
          <a:p>
            <a:pPr indent="0" lvl="0" marL="0" marR="0" rtl="0" algn="l">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DESIGN POINTS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124" name="Shape 124"/>
        <p:cNvGrpSpPr/>
        <p:nvPr/>
      </p:nvGrpSpPr>
      <p:grpSpPr>
        <a:xfrm>
          <a:off x="0" y="0"/>
          <a:ext cx="0" cy="0"/>
          <a:chOff x="0" y="0"/>
          <a:chExt cx="0" cy="0"/>
        </a:xfrm>
      </p:grpSpPr>
      <p:sp>
        <p:nvSpPr>
          <p:cNvPr id="125" name="Google Shape;125;p6"/>
          <p:cNvSpPr/>
          <p:nvPr/>
        </p:nvSpPr>
        <p:spPr>
          <a:xfrm>
            <a:off x="4734662" y="279459"/>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822536" y="9145100"/>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6"/>
          <p:cNvPicPr preferRelativeResize="0"/>
          <p:nvPr/>
        </p:nvPicPr>
        <p:blipFill rotWithShape="1">
          <a:blip r:embed="rId3">
            <a:alphaModFix amt="6999"/>
          </a:blip>
          <a:srcRect b="0" l="0" r="0" t="0"/>
          <a:stretch/>
        </p:blipFill>
        <p:spPr>
          <a:xfrm>
            <a:off x="15010081" y="315677"/>
            <a:ext cx="2898297" cy="2774040"/>
          </a:xfrm>
          <a:prstGeom prst="rect">
            <a:avLst/>
          </a:prstGeom>
          <a:noFill/>
          <a:ln>
            <a:noFill/>
          </a:ln>
        </p:spPr>
      </p:pic>
      <p:sp>
        <p:nvSpPr>
          <p:cNvPr id="128" name="Google Shape;128;p6"/>
          <p:cNvSpPr/>
          <p:nvPr/>
        </p:nvSpPr>
        <p:spPr>
          <a:xfrm>
            <a:off x="15915747" y="-3510366"/>
            <a:ext cx="3968260" cy="5909136"/>
          </a:xfrm>
          <a:custGeom>
            <a:rect b="b" l="l" r="r" t="t"/>
            <a:pathLst>
              <a:path extrusionOk="0" h="2156619" w="1448270">
                <a:moveTo>
                  <a:pt x="0" y="0"/>
                </a:moveTo>
                <a:lnTo>
                  <a:pt x="1448270" y="0"/>
                </a:lnTo>
                <a:lnTo>
                  <a:pt x="1448270" y="2156619"/>
                </a:lnTo>
                <a:lnTo>
                  <a:pt x="0" y="2156619"/>
                </a:lnTo>
                <a:close/>
              </a:path>
            </a:pathLst>
          </a:custGeom>
          <a:solidFill>
            <a:srgbClr val="E14761"/>
          </a:solidFill>
          <a:ln>
            <a:noFill/>
          </a:ln>
        </p:spPr>
      </p:sp>
      <p:pic>
        <p:nvPicPr>
          <p:cNvPr id="129" name="Google Shape;129;p6"/>
          <p:cNvPicPr preferRelativeResize="0"/>
          <p:nvPr/>
        </p:nvPicPr>
        <p:blipFill rotWithShape="1">
          <a:blip r:embed="rId4">
            <a:alphaModFix amt="6999"/>
          </a:blip>
          <a:srcRect b="0" l="0" r="0" t="0"/>
          <a:stretch/>
        </p:blipFill>
        <p:spPr>
          <a:xfrm>
            <a:off x="-771244" y="6747869"/>
            <a:ext cx="5505900" cy="3223454"/>
          </a:xfrm>
          <a:prstGeom prst="rect">
            <a:avLst/>
          </a:prstGeom>
          <a:noFill/>
          <a:ln>
            <a:noFill/>
          </a:ln>
        </p:spPr>
      </p:pic>
      <p:pic>
        <p:nvPicPr>
          <p:cNvPr id="130" name="Google Shape;130;p6"/>
          <p:cNvPicPr preferRelativeResize="0"/>
          <p:nvPr/>
        </p:nvPicPr>
        <p:blipFill rotWithShape="1">
          <a:blip r:embed="rId5">
            <a:alphaModFix/>
          </a:blip>
          <a:srcRect b="0" l="0" r="0" t="0"/>
          <a:stretch/>
        </p:blipFill>
        <p:spPr>
          <a:xfrm>
            <a:off x="6608241" y="3679630"/>
            <a:ext cx="5071518" cy="5578670"/>
          </a:xfrm>
          <a:prstGeom prst="rect">
            <a:avLst/>
          </a:prstGeom>
          <a:noFill/>
          <a:ln>
            <a:noFill/>
          </a:ln>
        </p:spPr>
      </p:pic>
      <p:sp>
        <p:nvSpPr>
          <p:cNvPr id="131" name="Google Shape;131;p6"/>
          <p:cNvSpPr txBox="1"/>
          <p:nvPr/>
        </p:nvSpPr>
        <p:spPr>
          <a:xfrm>
            <a:off x="7464727" y="1568888"/>
            <a:ext cx="3242939" cy="927737"/>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099" u="none" cap="none" strike="noStrike">
                <a:solidFill>
                  <a:srgbClr val="FFFFFF"/>
                </a:solidFill>
                <a:latin typeface="Poppins"/>
                <a:ea typeface="Poppins"/>
                <a:cs typeface="Poppins"/>
                <a:sym typeface="Poppins"/>
              </a:rPr>
              <a:t>MODELS</a:t>
            </a:r>
            <a:endParaRPr/>
          </a:p>
        </p:txBody>
      </p:sp>
      <p:sp>
        <p:nvSpPr>
          <p:cNvPr id="132" name="Google Shape;132;p6"/>
          <p:cNvSpPr txBox="1"/>
          <p:nvPr/>
        </p:nvSpPr>
        <p:spPr>
          <a:xfrm>
            <a:off x="1981707" y="6207801"/>
            <a:ext cx="3215214" cy="927736"/>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099" u="none" cap="none" strike="noStrike">
                <a:solidFill>
                  <a:srgbClr val="FFFFFF"/>
                </a:solidFill>
                <a:latin typeface="Poppins"/>
                <a:ea typeface="Poppins"/>
                <a:cs typeface="Poppins"/>
                <a:sym typeface="Poppins"/>
              </a:rPr>
              <a:t>VIEW</a:t>
            </a:r>
            <a:endParaRPr/>
          </a:p>
        </p:txBody>
      </p:sp>
      <p:sp>
        <p:nvSpPr>
          <p:cNvPr id="133" name="Google Shape;133;p6"/>
          <p:cNvSpPr txBox="1"/>
          <p:nvPr/>
        </p:nvSpPr>
        <p:spPr>
          <a:xfrm>
            <a:off x="13093098" y="6207801"/>
            <a:ext cx="4112012" cy="927736"/>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5099" u="none" cap="none" strike="noStrike">
                <a:solidFill>
                  <a:srgbClr val="FFFFFF"/>
                </a:solidFill>
                <a:latin typeface="Poppins"/>
                <a:ea typeface="Poppins"/>
                <a:cs typeface="Poppins"/>
                <a:sym typeface="Poppins"/>
              </a:rPr>
              <a:t>CONTROLLER</a:t>
            </a:r>
            <a:endParaRPr/>
          </a:p>
        </p:txBody>
      </p:sp>
      <p:sp>
        <p:nvSpPr>
          <p:cNvPr id="134" name="Google Shape;134;p6"/>
          <p:cNvSpPr txBox="1"/>
          <p:nvPr/>
        </p:nvSpPr>
        <p:spPr>
          <a:xfrm>
            <a:off x="4597935" y="382324"/>
            <a:ext cx="9092130" cy="90043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DESIGN FLOW POINTS</a:t>
            </a:r>
            <a:endParaRPr/>
          </a:p>
        </p:txBody>
      </p:sp>
      <p:sp>
        <p:nvSpPr>
          <p:cNvPr id="135" name="Google Shape;135;p6"/>
          <p:cNvSpPr txBox="1"/>
          <p:nvPr/>
        </p:nvSpPr>
        <p:spPr>
          <a:xfrm>
            <a:off x="4827884" y="2401376"/>
            <a:ext cx="8632231" cy="11734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300" u="none" cap="none" strike="noStrike">
                <a:solidFill>
                  <a:srgbClr val="FFFFFF"/>
                </a:solidFill>
                <a:latin typeface="Poppins"/>
                <a:ea typeface="Poppins"/>
                <a:cs typeface="Poppins"/>
                <a:sym typeface="Poppins"/>
              </a:rPr>
              <a:t>The database's backend, which has all the data logic</a:t>
            </a:r>
            <a:endParaRPr/>
          </a:p>
        </p:txBody>
      </p:sp>
      <p:sp>
        <p:nvSpPr>
          <p:cNvPr id="136" name="Google Shape;136;p6"/>
          <p:cNvSpPr txBox="1"/>
          <p:nvPr/>
        </p:nvSpPr>
        <p:spPr>
          <a:xfrm>
            <a:off x="381113" y="7186116"/>
            <a:ext cx="5810566" cy="11734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300" u="none" cap="none" strike="noStrike">
                <a:solidFill>
                  <a:srgbClr val="FFFFFF"/>
                </a:solidFill>
                <a:latin typeface="Poppins"/>
                <a:ea typeface="Poppins"/>
                <a:cs typeface="Poppins"/>
                <a:sym typeface="Poppins"/>
              </a:rPr>
              <a:t>The graphical user interface or frontend (GUI)</a:t>
            </a:r>
            <a:endParaRPr/>
          </a:p>
        </p:txBody>
      </p:sp>
      <p:sp>
        <p:nvSpPr>
          <p:cNvPr id="137" name="Google Shape;137;p6"/>
          <p:cNvSpPr txBox="1"/>
          <p:nvPr/>
        </p:nvSpPr>
        <p:spPr>
          <a:xfrm>
            <a:off x="11980714" y="7144206"/>
            <a:ext cx="6058734" cy="233553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300" u="none" cap="none" strike="noStrike">
                <a:solidFill>
                  <a:srgbClr val="FFFFFF"/>
                </a:solidFill>
                <a:latin typeface="Poppins"/>
                <a:ea typeface="Poppins"/>
                <a:cs typeface="Poppins"/>
                <a:sym typeface="Poppins"/>
              </a:rPr>
              <a:t>The software's central processing unit that manages how data is displayed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141" name="Shape 141"/>
        <p:cNvGrpSpPr/>
        <p:nvPr/>
      </p:nvGrpSpPr>
      <p:grpSpPr>
        <a:xfrm>
          <a:off x="0" y="0"/>
          <a:ext cx="0" cy="0"/>
          <a:chOff x="0" y="0"/>
          <a:chExt cx="0" cy="0"/>
        </a:xfrm>
      </p:grpSpPr>
      <p:sp>
        <p:nvSpPr>
          <p:cNvPr id="142" name="Google Shape;142;p7"/>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7"/>
          <p:cNvPicPr preferRelativeResize="0"/>
          <p:nvPr/>
        </p:nvPicPr>
        <p:blipFill rotWithShape="1">
          <a:blip r:embed="rId3">
            <a:alphaModFix amt="6999"/>
          </a:blip>
          <a:srcRect b="0" l="0" r="0" t="0"/>
          <a:stretch/>
        </p:blipFill>
        <p:spPr>
          <a:xfrm>
            <a:off x="15010081" y="315677"/>
            <a:ext cx="2898297" cy="2774040"/>
          </a:xfrm>
          <a:prstGeom prst="rect">
            <a:avLst/>
          </a:prstGeom>
          <a:noFill/>
          <a:ln>
            <a:noFill/>
          </a:ln>
        </p:spPr>
      </p:pic>
      <p:pic>
        <p:nvPicPr>
          <p:cNvPr id="144" name="Google Shape;144;p7"/>
          <p:cNvPicPr preferRelativeResize="0"/>
          <p:nvPr/>
        </p:nvPicPr>
        <p:blipFill rotWithShape="1">
          <a:blip r:embed="rId4">
            <a:alphaModFix amt="6999"/>
          </a:blip>
          <a:srcRect b="0" l="0" r="0" t="0"/>
          <a:stretch/>
        </p:blipFill>
        <p:spPr>
          <a:xfrm>
            <a:off x="-771244" y="6747869"/>
            <a:ext cx="5505900" cy="3223454"/>
          </a:xfrm>
          <a:prstGeom prst="rect">
            <a:avLst/>
          </a:prstGeom>
          <a:noFill/>
          <a:ln>
            <a:noFill/>
          </a:ln>
        </p:spPr>
      </p:pic>
      <p:sp>
        <p:nvSpPr>
          <p:cNvPr id="145" name="Google Shape;145;p7"/>
          <p:cNvSpPr/>
          <p:nvPr/>
        </p:nvSpPr>
        <p:spPr>
          <a:xfrm>
            <a:off x="1846004" y="2556545"/>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146" name="Google Shape;146;p7"/>
          <p:cNvSpPr txBox="1"/>
          <p:nvPr/>
        </p:nvSpPr>
        <p:spPr>
          <a:xfrm>
            <a:off x="1916779" y="2741865"/>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01</a:t>
            </a:r>
            <a:endParaRPr/>
          </a:p>
        </p:txBody>
      </p:sp>
      <p:sp>
        <p:nvSpPr>
          <p:cNvPr id="147" name="Google Shape;147;p7"/>
          <p:cNvSpPr txBox="1"/>
          <p:nvPr/>
        </p:nvSpPr>
        <p:spPr>
          <a:xfrm>
            <a:off x="3344726" y="3173448"/>
            <a:ext cx="5238212" cy="55943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Poppins"/>
                <a:ea typeface="Poppins"/>
                <a:cs typeface="Poppins"/>
                <a:sym typeface="Poppins"/>
              </a:rPr>
              <a:t>Contains List of all important features like classrooms, students, teachers, ratio rule etc.</a:t>
            </a:r>
            <a:endParaRPr/>
          </a:p>
        </p:txBody>
      </p:sp>
      <p:sp>
        <p:nvSpPr>
          <p:cNvPr id="148" name="Google Shape;148;p7"/>
          <p:cNvSpPr txBox="1"/>
          <p:nvPr/>
        </p:nvSpPr>
        <p:spPr>
          <a:xfrm>
            <a:off x="3344726" y="2489870"/>
            <a:ext cx="4875522" cy="457836"/>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FFFFFF"/>
                </a:solidFill>
                <a:latin typeface="Poppins"/>
                <a:ea typeface="Poppins"/>
                <a:cs typeface="Poppins"/>
                <a:sym typeface="Poppins"/>
              </a:rPr>
              <a:t>Daycare Model</a:t>
            </a:r>
            <a:endParaRPr/>
          </a:p>
        </p:txBody>
      </p:sp>
      <p:sp>
        <p:nvSpPr>
          <p:cNvPr id="149" name="Google Shape;149;p7"/>
          <p:cNvSpPr/>
          <p:nvPr/>
        </p:nvSpPr>
        <p:spPr>
          <a:xfrm>
            <a:off x="10038446" y="2556545"/>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150" name="Google Shape;150;p7"/>
          <p:cNvSpPr txBox="1"/>
          <p:nvPr/>
        </p:nvSpPr>
        <p:spPr>
          <a:xfrm>
            <a:off x="10109221" y="2741865"/>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02</a:t>
            </a:r>
            <a:endParaRPr/>
          </a:p>
        </p:txBody>
      </p:sp>
      <p:sp>
        <p:nvSpPr>
          <p:cNvPr id="151" name="Google Shape;151;p7"/>
          <p:cNvSpPr txBox="1"/>
          <p:nvPr/>
        </p:nvSpPr>
        <p:spPr>
          <a:xfrm>
            <a:off x="11611140" y="3173247"/>
            <a:ext cx="5238212" cy="8356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Poppins"/>
                <a:ea typeface="Poppins"/>
                <a:cs typeface="Poppins"/>
                <a:sym typeface="Poppins"/>
              </a:rPr>
              <a:t>It contains all the vital information about the instructor including complete name, class ID, Salary, tracks for reviews and assigned students</a:t>
            </a:r>
            <a:endParaRPr/>
          </a:p>
        </p:txBody>
      </p:sp>
      <p:sp>
        <p:nvSpPr>
          <p:cNvPr id="152" name="Google Shape;152;p7"/>
          <p:cNvSpPr txBox="1"/>
          <p:nvPr/>
        </p:nvSpPr>
        <p:spPr>
          <a:xfrm>
            <a:off x="11537167" y="2489870"/>
            <a:ext cx="4809600" cy="9603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FFFFFF"/>
                </a:solidFill>
                <a:latin typeface="Poppins"/>
                <a:ea typeface="Poppins"/>
                <a:cs typeface="Poppins"/>
                <a:sym typeface="Poppins"/>
              </a:rPr>
              <a:t>Instructor </a:t>
            </a:r>
            <a:r>
              <a:rPr lang="en-US" sz="2599">
                <a:solidFill>
                  <a:schemeClr val="lt1"/>
                </a:solidFill>
                <a:latin typeface="Poppins"/>
                <a:ea typeface="Poppins"/>
                <a:cs typeface="Poppins"/>
                <a:sym typeface="Poppins"/>
              </a:rPr>
              <a:t>Model</a:t>
            </a:r>
            <a:endParaRPr>
              <a:solidFill>
                <a:schemeClr val="dk1"/>
              </a:solidFill>
            </a:endParaRPr>
          </a:p>
          <a:p>
            <a:pPr indent="0" lvl="0" marL="0" marR="0" rtl="0" algn="l">
              <a:lnSpc>
                <a:spcPct val="140015"/>
              </a:lnSpc>
              <a:spcBef>
                <a:spcPts val="0"/>
              </a:spcBef>
              <a:spcAft>
                <a:spcPts val="0"/>
              </a:spcAft>
              <a:buNone/>
            </a:pPr>
            <a:r>
              <a:t/>
            </a:r>
            <a:endParaRPr sz="2599">
              <a:solidFill>
                <a:srgbClr val="FFFFFF"/>
              </a:solidFill>
              <a:latin typeface="Poppins"/>
              <a:ea typeface="Poppins"/>
              <a:cs typeface="Poppins"/>
              <a:sym typeface="Poppins"/>
            </a:endParaRPr>
          </a:p>
        </p:txBody>
      </p:sp>
      <p:sp>
        <p:nvSpPr>
          <p:cNvPr id="153" name="Google Shape;153;p7"/>
          <p:cNvSpPr/>
          <p:nvPr/>
        </p:nvSpPr>
        <p:spPr>
          <a:xfrm>
            <a:off x="1846004" y="4952744"/>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154" name="Google Shape;154;p7"/>
          <p:cNvSpPr txBox="1"/>
          <p:nvPr/>
        </p:nvSpPr>
        <p:spPr>
          <a:xfrm>
            <a:off x="1916779" y="5138064"/>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03</a:t>
            </a:r>
            <a:endParaRPr/>
          </a:p>
        </p:txBody>
      </p:sp>
      <p:sp>
        <p:nvSpPr>
          <p:cNvPr id="155" name="Google Shape;155;p7"/>
          <p:cNvSpPr txBox="1"/>
          <p:nvPr/>
        </p:nvSpPr>
        <p:spPr>
          <a:xfrm>
            <a:off x="3344726" y="4886069"/>
            <a:ext cx="4875600" cy="9603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FFFFFF"/>
                </a:solidFill>
                <a:latin typeface="Poppins"/>
                <a:ea typeface="Poppins"/>
                <a:cs typeface="Poppins"/>
                <a:sym typeface="Poppins"/>
              </a:rPr>
              <a:t>Student </a:t>
            </a:r>
            <a:r>
              <a:rPr lang="en-US" sz="2599">
                <a:solidFill>
                  <a:schemeClr val="lt1"/>
                </a:solidFill>
                <a:latin typeface="Poppins"/>
                <a:ea typeface="Poppins"/>
                <a:cs typeface="Poppins"/>
                <a:sym typeface="Poppins"/>
              </a:rPr>
              <a:t>Model</a:t>
            </a:r>
            <a:endParaRPr>
              <a:solidFill>
                <a:schemeClr val="dk1"/>
              </a:solidFill>
            </a:endParaRPr>
          </a:p>
          <a:p>
            <a:pPr indent="0" lvl="0" marL="0" marR="0" rtl="0" algn="l">
              <a:lnSpc>
                <a:spcPct val="140015"/>
              </a:lnSpc>
              <a:spcBef>
                <a:spcPts val="0"/>
              </a:spcBef>
              <a:spcAft>
                <a:spcPts val="0"/>
              </a:spcAft>
              <a:buNone/>
            </a:pPr>
            <a:r>
              <a:t/>
            </a:r>
            <a:endParaRPr sz="2599">
              <a:solidFill>
                <a:srgbClr val="FFFFFF"/>
              </a:solidFill>
              <a:latin typeface="Poppins"/>
              <a:ea typeface="Poppins"/>
              <a:cs typeface="Poppins"/>
              <a:sym typeface="Poppins"/>
            </a:endParaRPr>
          </a:p>
        </p:txBody>
      </p:sp>
      <p:sp>
        <p:nvSpPr>
          <p:cNvPr id="156" name="Google Shape;156;p7"/>
          <p:cNvSpPr/>
          <p:nvPr/>
        </p:nvSpPr>
        <p:spPr>
          <a:xfrm>
            <a:off x="10038446" y="4952744"/>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157" name="Google Shape;157;p7"/>
          <p:cNvSpPr txBox="1"/>
          <p:nvPr/>
        </p:nvSpPr>
        <p:spPr>
          <a:xfrm>
            <a:off x="10109221" y="5138064"/>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04</a:t>
            </a:r>
            <a:endParaRPr/>
          </a:p>
        </p:txBody>
      </p:sp>
      <p:sp>
        <p:nvSpPr>
          <p:cNvPr id="158" name="Google Shape;158;p7"/>
          <p:cNvSpPr txBox="1"/>
          <p:nvPr/>
        </p:nvSpPr>
        <p:spPr>
          <a:xfrm>
            <a:off x="11537167" y="5569647"/>
            <a:ext cx="5238212" cy="55943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Poppins"/>
                <a:ea typeface="Poppins"/>
                <a:cs typeface="Poppins"/>
                <a:sym typeface="Poppins"/>
              </a:rPr>
              <a:t>Contains information about the group size, class size etc.</a:t>
            </a:r>
            <a:endParaRPr/>
          </a:p>
        </p:txBody>
      </p:sp>
      <p:sp>
        <p:nvSpPr>
          <p:cNvPr id="159" name="Google Shape;159;p7"/>
          <p:cNvSpPr txBox="1"/>
          <p:nvPr/>
        </p:nvSpPr>
        <p:spPr>
          <a:xfrm>
            <a:off x="11537167" y="4886069"/>
            <a:ext cx="4809600" cy="9603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FFFFFF"/>
                </a:solidFill>
                <a:latin typeface="Poppins"/>
                <a:ea typeface="Poppins"/>
                <a:cs typeface="Poppins"/>
                <a:sym typeface="Poppins"/>
              </a:rPr>
              <a:t>Ratio Rule </a:t>
            </a:r>
            <a:r>
              <a:rPr lang="en-US" sz="2599">
                <a:solidFill>
                  <a:schemeClr val="lt1"/>
                </a:solidFill>
                <a:latin typeface="Poppins"/>
                <a:ea typeface="Poppins"/>
                <a:cs typeface="Poppins"/>
                <a:sym typeface="Poppins"/>
              </a:rPr>
              <a:t>Model</a:t>
            </a:r>
            <a:endParaRPr>
              <a:solidFill>
                <a:schemeClr val="dk1"/>
              </a:solidFill>
            </a:endParaRPr>
          </a:p>
          <a:p>
            <a:pPr indent="0" lvl="0" marL="0" marR="0" rtl="0" algn="l">
              <a:lnSpc>
                <a:spcPct val="140015"/>
              </a:lnSpc>
              <a:spcBef>
                <a:spcPts val="0"/>
              </a:spcBef>
              <a:spcAft>
                <a:spcPts val="0"/>
              </a:spcAft>
              <a:buNone/>
            </a:pPr>
            <a:r>
              <a:t/>
            </a:r>
            <a:endParaRPr sz="2599">
              <a:solidFill>
                <a:srgbClr val="FFFFFF"/>
              </a:solidFill>
              <a:latin typeface="Poppins"/>
              <a:ea typeface="Poppins"/>
              <a:cs typeface="Poppins"/>
              <a:sym typeface="Poppins"/>
            </a:endParaRPr>
          </a:p>
        </p:txBody>
      </p:sp>
      <p:sp>
        <p:nvSpPr>
          <p:cNvPr id="160" name="Google Shape;160;p7"/>
          <p:cNvSpPr/>
          <p:nvPr/>
        </p:nvSpPr>
        <p:spPr>
          <a:xfrm>
            <a:off x="1846004" y="7348943"/>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161" name="Google Shape;161;p7"/>
          <p:cNvSpPr txBox="1"/>
          <p:nvPr/>
        </p:nvSpPr>
        <p:spPr>
          <a:xfrm>
            <a:off x="1916779" y="7534263"/>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05</a:t>
            </a:r>
            <a:endParaRPr/>
          </a:p>
        </p:txBody>
      </p:sp>
      <p:sp>
        <p:nvSpPr>
          <p:cNvPr id="162" name="Google Shape;162;p7"/>
          <p:cNvSpPr txBox="1"/>
          <p:nvPr/>
        </p:nvSpPr>
        <p:spPr>
          <a:xfrm>
            <a:off x="3344726" y="7965847"/>
            <a:ext cx="5238212" cy="8356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Poppins"/>
                <a:ea typeface="Poppins"/>
                <a:cs typeface="Poppins"/>
                <a:sym typeface="Poppins"/>
              </a:rPr>
              <a:t>Contains information about the vaccines, due dates, students' records corresponding to each vaccine, and tracing their dates for vac</a:t>
            </a:r>
            <a:endParaRPr/>
          </a:p>
        </p:txBody>
      </p:sp>
      <p:sp>
        <p:nvSpPr>
          <p:cNvPr id="163" name="Google Shape;163;p7"/>
          <p:cNvSpPr txBox="1"/>
          <p:nvPr/>
        </p:nvSpPr>
        <p:spPr>
          <a:xfrm>
            <a:off x="3344726" y="7282268"/>
            <a:ext cx="4875600" cy="3999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FFFFFF"/>
                </a:solidFill>
                <a:latin typeface="Poppins"/>
                <a:ea typeface="Poppins"/>
                <a:cs typeface="Poppins"/>
                <a:sym typeface="Poppins"/>
              </a:rPr>
              <a:t>Va</a:t>
            </a:r>
            <a:r>
              <a:rPr b="0" i="0" lang="en-US" sz="2599" u="none" cap="none" strike="noStrike">
                <a:solidFill>
                  <a:srgbClr val="FFFFFF"/>
                </a:solidFill>
                <a:latin typeface="Poppins"/>
                <a:ea typeface="Poppins"/>
                <a:cs typeface="Poppins"/>
                <a:sym typeface="Poppins"/>
              </a:rPr>
              <a:t>ccination Model</a:t>
            </a:r>
            <a:endParaRPr/>
          </a:p>
        </p:txBody>
      </p:sp>
      <p:sp>
        <p:nvSpPr>
          <p:cNvPr id="164" name="Google Shape;164;p7"/>
          <p:cNvSpPr/>
          <p:nvPr/>
        </p:nvSpPr>
        <p:spPr>
          <a:xfrm>
            <a:off x="10038446" y="7348943"/>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165" name="Google Shape;165;p7"/>
          <p:cNvSpPr txBox="1"/>
          <p:nvPr/>
        </p:nvSpPr>
        <p:spPr>
          <a:xfrm>
            <a:off x="10109221" y="7534263"/>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06</a:t>
            </a:r>
            <a:endParaRPr/>
          </a:p>
        </p:txBody>
      </p:sp>
      <p:sp>
        <p:nvSpPr>
          <p:cNvPr id="166" name="Google Shape;166;p7"/>
          <p:cNvSpPr txBox="1"/>
          <p:nvPr/>
        </p:nvSpPr>
        <p:spPr>
          <a:xfrm>
            <a:off x="11537167" y="7965847"/>
            <a:ext cx="5238212" cy="55943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Poppins"/>
                <a:ea typeface="Poppins"/>
                <a:cs typeface="Poppins"/>
                <a:sym typeface="Poppins"/>
              </a:rPr>
              <a:t>Saves information about a class like its ID, size, the teacher assigned, age group.</a:t>
            </a:r>
            <a:endParaRPr/>
          </a:p>
        </p:txBody>
      </p:sp>
      <p:sp>
        <p:nvSpPr>
          <p:cNvPr id="167" name="Google Shape;167;p7"/>
          <p:cNvSpPr txBox="1"/>
          <p:nvPr/>
        </p:nvSpPr>
        <p:spPr>
          <a:xfrm>
            <a:off x="11537167" y="7282268"/>
            <a:ext cx="4809600" cy="3999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FFFFFF"/>
                </a:solidFill>
                <a:latin typeface="Poppins"/>
                <a:ea typeface="Poppins"/>
                <a:cs typeface="Poppins"/>
                <a:sym typeface="Poppins"/>
              </a:rPr>
              <a:t>Classroom Model</a:t>
            </a:r>
            <a:endParaRPr/>
          </a:p>
        </p:txBody>
      </p:sp>
      <p:sp>
        <p:nvSpPr>
          <p:cNvPr id="168" name="Google Shape;168;p7"/>
          <p:cNvSpPr/>
          <p:nvPr/>
        </p:nvSpPr>
        <p:spPr>
          <a:xfrm>
            <a:off x="7013162" y="143934"/>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txBox="1"/>
          <p:nvPr/>
        </p:nvSpPr>
        <p:spPr>
          <a:xfrm>
            <a:off x="5655205" y="246415"/>
            <a:ext cx="6977700" cy="84630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MODELS</a:t>
            </a:r>
            <a:endParaRPr/>
          </a:p>
        </p:txBody>
      </p:sp>
      <p:sp>
        <p:nvSpPr>
          <p:cNvPr id="170" name="Google Shape;170;p7"/>
          <p:cNvSpPr txBox="1"/>
          <p:nvPr/>
        </p:nvSpPr>
        <p:spPr>
          <a:xfrm>
            <a:off x="3344726" y="5682894"/>
            <a:ext cx="5799274" cy="8356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Poppins"/>
                <a:ea typeface="Poppins"/>
                <a:cs typeface="Poppins"/>
                <a:sym typeface="Poppins"/>
              </a:rPr>
              <a:t>It contains all the vital information about the student including complete name, parents details, class ID, teachers details, tracks for Registration renewals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174" name="Shape 174"/>
        <p:cNvGrpSpPr/>
        <p:nvPr/>
      </p:nvGrpSpPr>
      <p:grpSpPr>
        <a:xfrm>
          <a:off x="0" y="0"/>
          <a:ext cx="0" cy="0"/>
          <a:chOff x="0" y="0"/>
          <a:chExt cx="0" cy="0"/>
        </a:xfrm>
      </p:grpSpPr>
      <p:sp>
        <p:nvSpPr>
          <p:cNvPr id="175" name="Google Shape;175;p8"/>
          <p:cNvSpPr/>
          <p:nvPr/>
        </p:nvSpPr>
        <p:spPr>
          <a:xfrm>
            <a:off x="2397662" y="233097"/>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8"/>
          <p:cNvPicPr preferRelativeResize="0"/>
          <p:nvPr/>
        </p:nvPicPr>
        <p:blipFill rotWithShape="1">
          <a:blip r:embed="rId3">
            <a:alphaModFix amt="6999"/>
          </a:blip>
          <a:srcRect b="0" l="0" r="0" t="0"/>
          <a:stretch/>
        </p:blipFill>
        <p:spPr>
          <a:xfrm>
            <a:off x="15010081" y="315677"/>
            <a:ext cx="2898297" cy="2774040"/>
          </a:xfrm>
          <a:prstGeom prst="rect">
            <a:avLst/>
          </a:prstGeom>
          <a:noFill/>
          <a:ln>
            <a:noFill/>
          </a:ln>
        </p:spPr>
      </p:pic>
      <p:sp>
        <p:nvSpPr>
          <p:cNvPr id="178" name="Google Shape;178;p8"/>
          <p:cNvSpPr/>
          <p:nvPr/>
        </p:nvSpPr>
        <p:spPr>
          <a:xfrm>
            <a:off x="707017" y="2448323"/>
            <a:ext cx="1233433" cy="1233433"/>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179" name="Google Shape;179;p8"/>
          <p:cNvSpPr txBox="1"/>
          <p:nvPr/>
        </p:nvSpPr>
        <p:spPr>
          <a:xfrm>
            <a:off x="789501" y="2651484"/>
            <a:ext cx="1068466" cy="751943"/>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b="1" i="0" lang="en-US" sz="4145" u="none" cap="none" strike="noStrike">
                <a:solidFill>
                  <a:srgbClr val="FFFFFF"/>
                </a:solidFill>
                <a:latin typeface="Poppins"/>
                <a:ea typeface="Poppins"/>
                <a:cs typeface="Poppins"/>
                <a:sym typeface="Poppins"/>
              </a:rPr>
              <a:t>01</a:t>
            </a:r>
            <a:endParaRPr/>
          </a:p>
        </p:txBody>
      </p:sp>
      <p:sp>
        <p:nvSpPr>
          <p:cNvPr id="180" name="Google Shape;180;p8"/>
          <p:cNvSpPr txBox="1"/>
          <p:nvPr/>
        </p:nvSpPr>
        <p:spPr>
          <a:xfrm>
            <a:off x="2413404" y="3147702"/>
            <a:ext cx="5964000" cy="783600"/>
          </a:xfrm>
          <a:prstGeom prst="rect">
            <a:avLst/>
          </a:prstGeom>
          <a:noFill/>
          <a:ln>
            <a:noFill/>
          </a:ln>
        </p:spPr>
        <p:txBody>
          <a:bodyPr anchorCtr="0" anchor="t" bIns="0" lIns="0" spcFirstLastPara="1" rIns="0" wrap="square" tIns="0">
            <a:spAutoFit/>
          </a:bodyPr>
          <a:lstStyle/>
          <a:p>
            <a:pPr indent="0" lvl="0" marL="0" marR="0" rtl="0" algn="l">
              <a:lnSpc>
                <a:spcPct val="140028"/>
              </a:lnSpc>
              <a:spcBef>
                <a:spcPts val="0"/>
              </a:spcBef>
              <a:spcAft>
                <a:spcPts val="0"/>
              </a:spcAft>
              <a:buNone/>
            </a:pPr>
            <a:r>
              <a:rPr b="0" i="0" lang="en-US" sz="2121" u="none" cap="none" strike="noStrike">
                <a:solidFill>
                  <a:srgbClr val="FFFFFF"/>
                </a:solidFill>
                <a:latin typeface="Poppins"/>
                <a:ea typeface="Poppins"/>
                <a:cs typeface="Poppins"/>
                <a:sym typeface="Poppins"/>
              </a:rPr>
              <a:t>Abstract </a:t>
            </a:r>
            <a:r>
              <a:rPr lang="en-US" sz="2121">
                <a:solidFill>
                  <a:srgbClr val="FFFFFF"/>
                </a:solidFill>
                <a:latin typeface="Poppins"/>
                <a:ea typeface="Poppins"/>
                <a:cs typeface="Poppins"/>
                <a:sym typeface="Poppins"/>
              </a:rPr>
              <a:t>Interface to define set of methods for creating objects</a:t>
            </a:r>
            <a:endParaRPr/>
          </a:p>
        </p:txBody>
      </p:sp>
      <p:sp>
        <p:nvSpPr>
          <p:cNvPr id="181" name="Google Shape;181;p8"/>
          <p:cNvSpPr txBox="1"/>
          <p:nvPr/>
        </p:nvSpPr>
        <p:spPr>
          <a:xfrm>
            <a:off x="2453683" y="2353073"/>
            <a:ext cx="5682112" cy="6012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330" u="none" cap="none" strike="noStrike">
                <a:solidFill>
                  <a:srgbClr val="FFFFFF"/>
                </a:solidFill>
                <a:latin typeface="Poppins"/>
                <a:ea typeface="Poppins"/>
                <a:cs typeface="Poppins"/>
                <a:sym typeface="Poppins"/>
              </a:rPr>
              <a:t>Abstract Factory Model</a:t>
            </a:r>
            <a:endParaRPr/>
          </a:p>
        </p:txBody>
      </p:sp>
      <p:sp>
        <p:nvSpPr>
          <p:cNvPr id="182" name="Google Shape;182;p8"/>
          <p:cNvSpPr/>
          <p:nvPr/>
        </p:nvSpPr>
        <p:spPr>
          <a:xfrm>
            <a:off x="7307514" y="4887841"/>
            <a:ext cx="1233433" cy="1233433"/>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183" name="Google Shape;183;p8"/>
          <p:cNvSpPr txBox="1"/>
          <p:nvPr/>
        </p:nvSpPr>
        <p:spPr>
          <a:xfrm>
            <a:off x="7389997" y="5091003"/>
            <a:ext cx="1068466" cy="751943"/>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b="1" i="0" lang="en-US" sz="4145" u="none" cap="none" strike="noStrike">
                <a:solidFill>
                  <a:srgbClr val="FFFFFF"/>
                </a:solidFill>
                <a:latin typeface="Poppins"/>
                <a:ea typeface="Poppins"/>
                <a:cs typeface="Poppins"/>
                <a:sym typeface="Poppins"/>
              </a:rPr>
              <a:t>02</a:t>
            </a:r>
            <a:endParaRPr/>
          </a:p>
        </p:txBody>
      </p:sp>
      <p:sp>
        <p:nvSpPr>
          <p:cNvPr id="184" name="Google Shape;184;p8"/>
          <p:cNvSpPr txBox="1"/>
          <p:nvPr/>
        </p:nvSpPr>
        <p:spPr>
          <a:xfrm>
            <a:off x="9054179" y="5595632"/>
            <a:ext cx="6104804" cy="1154692"/>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0" i="0" lang="en-US" sz="2164" u="none" cap="none" strike="noStrike">
                <a:solidFill>
                  <a:srgbClr val="FFFFFF"/>
                </a:solidFill>
                <a:latin typeface="Poppins"/>
                <a:ea typeface="Poppins"/>
                <a:cs typeface="Poppins"/>
                <a:sym typeface="Poppins"/>
              </a:rPr>
              <a:t>Implementation for classroom lazy singleton factory that is extended from the abstract factory </a:t>
            </a:r>
            <a:endParaRPr/>
          </a:p>
        </p:txBody>
      </p:sp>
      <p:sp>
        <p:nvSpPr>
          <p:cNvPr id="185" name="Google Shape;185;p8"/>
          <p:cNvSpPr txBox="1"/>
          <p:nvPr/>
        </p:nvSpPr>
        <p:spPr>
          <a:xfrm>
            <a:off x="9140389" y="4789261"/>
            <a:ext cx="8321400" cy="51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330" u="none" cap="none" strike="noStrike">
                <a:solidFill>
                  <a:srgbClr val="FFFFFF"/>
                </a:solidFill>
                <a:latin typeface="Poppins"/>
                <a:ea typeface="Poppins"/>
                <a:cs typeface="Poppins"/>
                <a:sym typeface="Poppins"/>
              </a:rPr>
              <a:t>Classroom </a:t>
            </a:r>
            <a:r>
              <a:rPr lang="en-US" sz="3330">
                <a:solidFill>
                  <a:srgbClr val="FFFFFF"/>
                </a:solidFill>
                <a:latin typeface="Poppins"/>
                <a:ea typeface="Poppins"/>
                <a:cs typeface="Poppins"/>
                <a:sym typeface="Poppins"/>
              </a:rPr>
              <a:t>Eager</a:t>
            </a:r>
            <a:r>
              <a:rPr b="0" i="0" lang="en-US" sz="3330" u="none" cap="none" strike="noStrike">
                <a:solidFill>
                  <a:srgbClr val="FFFFFF"/>
                </a:solidFill>
                <a:latin typeface="Poppins"/>
                <a:ea typeface="Poppins"/>
                <a:cs typeface="Poppins"/>
                <a:sym typeface="Poppins"/>
              </a:rPr>
              <a:t> Singleton Factory</a:t>
            </a:r>
            <a:endParaRPr/>
          </a:p>
        </p:txBody>
      </p:sp>
      <p:sp>
        <p:nvSpPr>
          <p:cNvPr id="186" name="Google Shape;186;p8"/>
          <p:cNvSpPr/>
          <p:nvPr/>
        </p:nvSpPr>
        <p:spPr>
          <a:xfrm>
            <a:off x="707017" y="7786204"/>
            <a:ext cx="1233433" cy="1233433"/>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187" name="Google Shape;187;p8"/>
          <p:cNvSpPr txBox="1"/>
          <p:nvPr/>
        </p:nvSpPr>
        <p:spPr>
          <a:xfrm>
            <a:off x="789501" y="7989365"/>
            <a:ext cx="1068466" cy="751943"/>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b="1" i="0" lang="en-US" sz="4145" u="none" cap="none" strike="noStrike">
                <a:solidFill>
                  <a:srgbClr val="FFFFFF"/>
                </a:solidFill>
                <a:latin typeface="Poppins"/>
                <a:ea typeface="Poppins"/>
                <a:cs typeface="Poppins"/>
                <a:sym typeface="Poppins"/>
              </a:rPr>
              <a:t>03</a:t>
            </a:r>
            <a:endParaRPr/>
          </a:p>
        </p:txBody>
      </p:sp>
      <p:sp>
        <p:nvSpPr>
          <p:cNvPr id="188" name="Google Shape;188;p8"/>
          <p:cNvSpPr txBox="1"/>
          <p:nvPr/>
        </p:nvSpPr>
        <p:spPr>
          <a:xfrm>
            <a:off x="2453674" y="7690950"/>
            <a:ext cx="7661400" cy="51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330" u="none" cap="none" strike="noStrike">
                <a:solidFill>
                  <a:srgbClr val="FFFFFF"/>
                </a:solidFill>
                <a:latin typeface="Poppins"/>
                <a:ea typeface="Poppins"/>
                <a:cs typeface="Poppins"/>
                <a:sym typeface="Poppins"/>
              </a:rPr>
              <a:t>Student </a:t>
            </a:r>
            <a:r>
              <a:rPr lang="en-US" sz="3330">
                <a:solidFill>
                  <a:srgbClr val="FFFFFF"/>
                </a:solidFill>
                <a:latin typeface="Poppins"/>
                <a:ea typeface="Poppins"/>
                <a:cs typeface="Poppins"/>
                <a:sym typeface="Poppins"/>
              </a:rPr>
              <a:t>Eager</a:t>
            </a:r>
            <a:r>
              <a:rPr b="0" i="0" lang="en-US" sz="3330" u="none" cap="none" strike="noStrike">
                <a:solidFill>
                  <a:srgbClr val="FFFFFF"/>
                </a:solidFill>
                <a:latin typeface="Poppins"/>
                <a:ea typeface="Poppins"/>
                <a:cs typeface="Poppins"/>
                <a:sym typeface="Poppins"/>
              </a:rPr>
              <a:t> Singleton Factory</a:t>
            </a:r>
            <a:endParaRPr/>
          </a:p>
        </p:txBody>
      </p:sp>
      <p:sp>
        <p:nvSpPr>
          <p:cNvPr id="189" name="Google Shape;189;p8"/>
          <p:cNvSpPr txBox="1"/>
          <p:nvPr/>
        </p:nvSpPr>
        <p:spPr>
          <a:xfrm>
            <a:off x="1846004" y="322615"/>
            <a:ext cx="14500742" cy="90043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FACTORY DESIGN PATTERN MODELS</a:t>
            </a:r>
            <a:endParaRPr/>
          </a:p>
        </p:txBody>
      </p:sp>
      <p:sp>
        <p:nvSpPr>
          <p:cNvPr id="190" name="Google Shape;190;p8"/>
          <p:cNvSpPr txBox="1"/>
          <p:nvPr/>
        </p:nvSpPr>
        <p:spPr>
          <a:xfrm>
            <a:off x="2453683" y="8463619"/>
            <a:ext cx="9652800" cy="18924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364" u="none" cap="none" strike="noStrike">
                <a:solidFill>
                  <a:srgbClr val="FFFFFF"/>
                </a:solidFill>
                <a:latin typeface="Poppins"/>
                <a:ea typeface="Poppins"/>
                <a:cs typeface="Poppins"/>
                <a:sym typeface="Poppins"/>
              </a:rPr>
              <a:t>Implementation for student lazy singleton factory that is extended from the abstract factory . To create student objects, we utilize a Student</a:t>
            </a:r>
            <a:r>
              <a:rPr lang="en-US" sz="2364">
                <a:solidFill>
                  <a:srgbClr val="FFFFFF"/>
                </a:solidFill>
                <a:latin typeface="Poppins"/>
                <a:ea typeface="Poppins"/>
                <a:cs typeface="Poppins"/>
                <a:sym typeface="Poppins"/>
              </a:rPr>
              <a:t>Eager</a:t>
            </a:r>
            <a:r>
              <a:rPr b="0" i="0" lang="en-US" sz="2364" u="none" cap="none" strike="noStrike">
                <a:solidFill>
                  <a:srgbClr val="FFFFFF"/>
                </a:solidFill>
                <a:latin typeface="Poppins"/>
                <a:ea typeface="Poppins"/>
                <a:cs typeface="Poppins"/>
                <a:sym typeface="Poppins"/>
              </a:rPr>
              <a:t>SingletonFactory class and define the getObject method.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194" name="Shape 194"/>
        <p:cNvGrpSpPr/>
        <p:nvPr/>
      </p:nvGrpSpPr>
      <p:grpSpPr>
        <a:xfrm>
          <a:off x="0" y="0"/>
          <a:ext cx="0" cy="0"/>
          <a:chOff x="0" y="0"/>
          <a:chExt cx="0" cy="0"/>
        </a:xfrm>
      </p:grpSpPr>
      <p:sp>
        <p:nvSpPr>
          <p:cNvPr id="195" name="Google Shape;195;p9"/>
          <p:cNvSpPr/>
          <p:nvPr/>
        </p:nvSpPr>
        <p:spPr>
          <a:xfrm>
            <a:off x="7451262" y="238759"/>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9"/>
          <p:cNvPicPr preferRelativeResize="0"/>
          <p:nvPr/>
        </p:nvPicPr>
        <p:blipFill rotWithShape="1">
          <a:blip r:embed="rId3">
            <a:alphaModFix amt="6999"/>
          </a:blip>
          <a:srcRect b="0" l="0" r="0" t="0"/>
          <a:stretch/>
        </p:blipFill>
        <p:spPr>
          <a:xfrm>
            <a:off x="15010081" y="315677"/>
            <a:ext cx="2898297" cy="2774040"/>
          </a:xfrm>
          <a:prstGeom prst="rect">
            <a:avLst/>
          </a:prstGeom>
          <a:noFill/>
          <a:ln>
            <a:noFill/>
          </a:ln>
        </p:spPr>
      </p:pic>
      <p:pic>
        <p:nvPicPr>
          <p:cNvPr id="198" name="Google Shape;198;p9"/>
          <p:cNvPicPr preferRelativeResize="0"/>
          <p:nvPr/>
        </p:nvPicPr>
        <p:blipFill rotWithShape="1">
          <a:blip r:embed="rId4">
            <a:alphaModFix amt="6999"/>
          </a:blip>
          <a:srcRect b="0" l="0" r="0" t="0"/>
          <a:stretch/>
        </p:blipFill>
        <p:spPr>
          <a:xfrm>
            <a:off x="-771244" y="6747869"/>
            <a:ext cx="5505900" cy="3223454"/>
          </a:xfrm>
          <a:prstGeom prst="rect">
            <a:avLst/>
          </a:prstGeom>
          <a:noFill/>
          <a:ln>
            <a:noFill/>
          </a:ln>
        </p:spPr>
      </p:pic>
      <p:sp>
        <p:nvSpPr>
          <p:cNvPr id="199" name="Google Shape;199;p9"/>
          <p:cNvSpPr/>
          <p:nvPr/>
        </p:nvSpPr>
        <p:spPr>
          <a:xfrm>
            <a:off x="1255258" y="2071086"/>
            <a:ext cx="4501435" cy="450141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15961" l="-65913" r="-77300" t="-2085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3517192" y="4231058"/>
            <a:ext cx="5004809" cy="502724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3768888" y="4493970"/>
            <a:ext cx="4501435" cy="450141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15446" l="-72753" r="-72290" t="-2239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txBox="1"/>
          <p:nvPr/>
        </p:nvSpPr>
        <p:spPr>
          <a:xfrm>
            <a:off x="5855328" y="328302"/>
            <a:ext cx="6977590" cy="90043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VIEWS</a:t>
            </a:r>
            <a:endParaRPr/>
          </a:p>
        </p:txBody>
      </p:sp>
      <p:sp>
        <p:nvSpPr>
          <p:cNvPr id="203" name="Google Shape;203;p9"/>
          <p:cNvSpPr txBox="1"/>
          <p:nvPr/>
        </p:nvSpPr>
        <p:spPr>
          <a:xfrm>
            <a:off x="9569809" y="1880586"/>
            <a:ext cx="7274162" cy="7406643"/>
          </a:xfrm>
          <a:prstGeom prst="rect">
            <a:avLst/>
          </a:prstGeom>
          <a:noFill/>
          <a:ln>
            <a:noFill/>
          </a:ln>
        </p:spPr>
        <p:txBody>
          <a:bodyPr anchorCtr="0" anchor="t" bIns="0" lIns="0" spcFirstLastPara="1" rIns="0" wrap="square" tIns="0">
            <a:spAutoFit/>
          </a:bodyPr>
          <a:lstStyle/>
          <a:p>
            <a:pPr indent="-377820" lvl="1" marL="755639" marR="0" rtl="0" algn="l">
              <a:lnSpc>
                <a:spcPct val="168019"/>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Login</a:t>
            </a:r>
            <a:endParaRPr/>
          </a:p>
          <a:p>
            <a:pPr indent="-377820" lvl="1" marL="755639" marR="0" rtl="0" algn="l">
              <a:lnSpc>
                <a:spcPct val="168019"/>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Home</a:t>
            </a:r>
            <a:endParaRPr/>
          </a:p>
          <a:p>
            <a:pPr indent="-377820" lvl="1" marL="755639" marR="0" rtl="0" algn="l">
              <a:lnSpc>
                <a:spcPct val="168019"/>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New Student</a:t>
            </a:r>
            <a:endParaRPr/>
          </a:p>
          <a:p>
            <a:pPr indent="-377820" lvl="1" marL="755639" marR="0" rtl="0" algn="l">
              <a:lnSpc>
                <a:spcPct val="168019"/>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Student Records</a:t>
            </a:r>
            <a:endParaRPr/>
          </a:p>
          <a:p>
            <a:pPr indent="-377820" lvl="1" marL="755639" marR="0" rtl="0" algn="l">
              <a:lnSpc>
                <a:spcPct val="168019"/>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Student Profile Update</a:t>
            </a:r>
            <a:endParaRPr/>
          </a:p>
          <a:p>
            <a:pPr indent="-377820" lvl="1" marL="755639" marR="0" rtl="0" algn="l">
              <a:lnSpc>
                <a:spcPct val="168019"/>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Teacher Profile</a:t>
            </a:r>
            <a:endParaRPr/>
          </a:p>
          <a:p>
            <a:pPr indent="-377820" lvl="1" marL="755639" marR="0" rtl="0" algn="l">
              <a:lnSpc>
                <a:spcPct val="168019"/>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Teacher Records</a:t>
            </a:r>
            <a:endParaRPr/>
          </a:p>
          <a:p>
            <a:pPr indent="-377820" lvl="1" marL="755639" marR="0" rtl="0" algn="l">
              <a:lnSpc>
                <a:spcPct val="168019"/>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Daycare Classrooms</a:t>
            </a:r>
            <a:endParaRPr/>
          </a:p>
          <a:p>
            <a:pPr indent="-377820" lvl="1" marL="755639" marR="0" rtl="0" algn="l">
              <a:lnSpc>
                <a:spcPct val="168019"/>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Vaccination Details</a:t>
            </a:r>
            <a:endParaRPr/>
          </a:p>
          <a:p>
            <a:pPr indent="-377820" lvl="1" marL="755639" marR="0" rtl="0" algn="l">
              <a:lnSpc>
                <a:spcPct val="168019"/>
              </a:lnSpc>
              <a:spcBef>
                <a:spcPts val="0"/>
              </a:spcBef>
              <a:spcAft>
                <a:spcPts val="0"/>
              </a:spcAft>
              <a:buClr>
                <a:srgbClr val="FFFFFF"/>
              </a:buClr>
              <a:buSzPts val="3499"/>
              <a:buFont typeface="Arial"/>
              <a:buChar char="•"/>
            </a:pPr>
            <a:r>
              <a:rPr b="0" i="0" lang="en-US" sz="3499" u="none" cap="none" strike="noStrike">
                <a:solidFill>
                  <a:srgbClr val="FFFFFF"/>
                </a:solidFill>
                <a:latin typeface="Poppins"/>
                <a:ea typeface="Poppins"/>
                <a:cs typeface="Poppins"/>
                <a:sym typeface="Poppins"/>
              </a:rPr>
              <a:t>Renewal Tracking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207" name="Shape 207"/>
        <p:cNvGrpSpPr/>
        <p:nvPr/>
      </p:nvGrpSpPr>
      <p:grpSpPr>
        <a:xfrm>
          <a:off x="0" y="0"/>
          <a:ext cx="0" cy="0"/>
          <a:chOff x="0" y="0"/>
          <a:chExt cx="0" cy="0"/>
        </a:xfrm>
      </p:grpSpPr>
      <p:sp>
        <p:nvSpPr>
          <p:cNvPr id="208" name="Google Shape;208;p10"/>
          <p:cNvSpPr/>
          <p:nvPr/>
        </p:nvSpPr>
        <p:spPr>
          <a:xfrm>
            <a:off x="6192487" y="143559"/>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09" name="Google Shape;209;p10"/>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10"/>
          <p:cNvPicPr preferRelativeResize="0"/>
          <p:nvPr/>
        </p:nvPicPr>
        <p:blipFill rotWithShape="1">
          <a:blip r:embed="rId3">
            <a:alphaModFix amt="6999"/>
          </a:blip>
          <a:srcRect b="0" l="0" r="0" t="0"/>
          <a:stretch/>
        </p:blipFill>
        <p:spPr>
          <a:xfrm>
            <a:off x="15010081" y="315677"/>
            <a:ext cx="2898297" cy="2774040"/>
          </a:xfrm>
          <a:prstGeom prst="rect">
            <a:avLst/>
          </a:prstGeom>
          <a:noFill/>
          <a:ln>
            <a:noFill/>
          </a:ln>
        </p:spPr>
      </p:pic>
      <p:pic>
        <p:nvPicPr>
          <p:cNvPr id="211" name="Google Shape;211;p10"/>
          <p:cNvPicPr preferRelativeResize="0"/>
          <p:nvPr/>
        </p:nvPicPr>
        <p:blipFill rotWithShape="1">
          <a:blip r:embed="rId4">
            <a:alphaModFix amt="6999"/>
          </a:blip>
          <a:srcRect b="0" l="0" r="0" t="0"/>
          <a:stretch/>
        </p:blipFill>
        <p:spPr>
          <a:xfrm>
            <a:off x="-771244" y="6747869"/>
            <a:ext cx="5505900" cy="3223454"/>
          </a:xfrm>
          <a:prstGeom prst="rect">
            <a:avLst/>
          </a:prstGeom>
          <a:noFill/>
          <a:ln>
            <a:noFill/>
          </a:ln>
        </p:spPr>
      </p:pic>
      <p:sp>
        <p:nvSpPr>
          <p:cNvPr id="212" name="Google Shape;212;p10"/>
          <p:cNvSpPr/>
          <p:nvPr/>
        </p:nvSpPr>
        <p:spPr>
          <a:xfrm>
            <a:off x="1846004" y="2556545"/>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213" name="Google Shape;213;p10"/>
          <p:cNvSpPr txBox="1"/>
          <p:nvPr/>
        </p:nvSpPr>
        <p:spPr>
          <a:xfrm>
            <a:off x="1916779" y="2741865"/>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01</a:t>
            </a:r>
            <a:endParaRPr/>
          </a:p>
        </p:txBody>
      </p:sp>
      <p:sp>
        <p:nvSpPr>
          <p:cNvPr id="214" name="Google Shape;214;p10"/>
          <p:cNvSpPr txBox="1"/>
          <p:nvPr/>
        </p:nvSpPr>
        <p:spPr>
          <a:xfrm>
            <a:off x="3344726" y="2666400"/>
            <a:ext cx="4875522" cy="56642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199" u="none" cap="none" strike="noStrike">
                <a:solidFill>
                  <a:srgbClr val="FFFFFF"/>
                </a:solidFill>
                <a:latin typeface="Poppins"/>
                <a:ea typeface="Poppins"/>
                <a:cs typeface="Poppins"/>
                <a:sym typeface="Poppins"/>
              </a:rPr>
              <a:t>Login Controller</a:t>
            </a:r>
            <a:endParaRPr/>
          </a:p>
        </p:txBody>
      </p:sp>
      <p:sp>
        <p:nvSpPr>
          <p:cNvPr id="215" name="Google Shape;215;p10"/>
          <p:cNvSpPr/>
          <p:nvPr/>
        </p:nvSpPr>
        <p:spPr>
          <a:xfrm>
            <a:off x="10038446" y="2556545"/>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216" name="Google Shape;216;p10"/>
          <p:cNvSpPr txBox="1"/>
          <p:nvPr/>
        </p:nvSpPr>
        <p:spPr>
          <a:xfrm>
            <a:off x="10109221" y="2741865"/>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02</a:t>
            </a:r>
            <a:endParaRPr/>
          </a:p>
        </p:txBody>
      </p:sp>
      <p:sp>
        <p:nvSpPr>
          <p:cNvPr id="217" name="Google Shape;217;p10"/>
          <p:cNvSpPr txBox="1"/>
          <p:nvPr/>
        </p:nvSpPr>
        <p:spPr>
          <a:xfrm>
            <a:off x="11537167" y="2666400"/>
            <a:ext cx="5924609" cy="56642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199" u="none" cap="none" strike="noStrike">
                <a:solidFill>
                  <a:srgbClr val="FFFFFF"/>
                </a:solidFill>
                <a:latin typeface="Poppins"/>
                <a:ea typeface="Poppins"/>
                <a:cs typeface="Poppins"/>
                <a:sym typeface="Poppins"/>
              </a:rPr>
              <a:t>Student Main Controller</a:t>
            </a:r>
            <a:endParaRPr/>
          </a:p>
        </p:txBody>
      </p:sp>
      <p:sp>
        <p:nvSpPr>
          <p:cNvPr id="218" name="Google Shape;218;p10"/>
          <p:cNvSpPr/>
          <p:nvPr/>
        </p:nvSpPr>
        <p:spPr>
          <a:xfrm>
            <a:off x="1846004" y="4952744"/>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219" name="Google Shape;219;p10"/>
          <p:cNvSpPr txBox="1"/>
          <p:nvPr/>
        </p:nvSpPr>
        <p:spPr>
          <a:xfrm>
            <a:off x="1916779" y="5138064"/>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03</a:t>
            </a:r>
            <a:endParaRPr/>
          </a:p>
        </p:txBody>
      </p:sp>
      <p:sp>
        <p:nvSpPr>
          <p:cNvPr id="220" name="Google Shape;220;p10"/>
          <p:cNvSpPr txBox="1"/>
          <p:nvPr/>
        </p:nvSpPr>
        <p:spPr>
          <a:xfrm>
            <a:off x="3344726" y="5200611"/>
            <a:ext cx="4875522" cy="56642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199" u="none" cap="none" strike="noStrike">
                <a:solidFill>
                  <a:srgbClr val="FFFFFF"/>
                </a:solidFill>
                <a:latin typeface="Poppins"/>
                <a:ea typeface="Poppins"/>
                <a:cs typeface="Poppins"/>
                <a:sym typeface="Poppins"/>
              </a:rPr>
              <a:t>New Student Controller</a:t>
            </a:r>
            <a:endParaRPr/>
          </a:p>
        </p:txBody>
      </p:sp>
      <p:sp>
        <p:nvSpPr>
          <p:cNvPr id="221" name="Google Shape;221;p10"/>
          <p:cNvSpPr/>
          <p:nvPr/>
        </p:nvSpPr>
        <p:spPr>
          <a:xfrm>
            <a:off x="10038446" y="4952744"/>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222" name="Google Shape;222;p10"/>
          <p:cNvSpPr txBox="1"/>
          <p:nvPr/>
        </p:nvSpPr>
        <p:spPr>
          <a:xfrm>
            <a:off x="10109221" y="5138064"/>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04</a:t>
            </a:r>
            <a:endParaRPr/>
          </a:p>
        </p:txBody>
      </p:sp>
      <p:sp>
        <p:nvSpPr>
          <p:cNvPr id="223" name="Google Shape;223;p10"/>
          <p:cNvSpPr txBox="1"/>
          <p:nvPr/>
        </p:nvSpPr>
        <p:spPr>
          <a:xfrm>
            <a:off x="11537167" y="5200611"/>
            <a:ext cx="5722133" cy="56642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199" u="none" cap="none" strike="noStrike">
                <a:solidFill>
                  <a:srgbClr val="FFFFFF"/>
                </a:solidFill>
                <a:latin typeface="Poppins"/>
                <a:ea typeface="Poppins"/>
                <a:cs typeface="Poppins"/>
                <a:sym typeface="Poppins"/>
              </a:rPr>
              <a:t>Student Details Controller</a:t>
            </a:r>
            <a:endParaRPr/>
          </a:p>
        </p:txBody>
      </p:sp>
      <p:sp>
        <p:nvSpPr>
          <p:cNvPr id="224" name="Google Shape;224;p10"/>
          <p:cNvSpPr/>
          <p:nvPr/>
        </p:nvSpPr>
        <p:spPr>
          <a:xfrm>
            <a:off x="1846004" y="7348943"/>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225" name="Google Shape;225;p10"/>
          <p:cNvSpPr txBox="1"/>
          <p:nvPr/>
        </p:nvSpPr>
        <p:spPr>
          <a:xfrm>
            <a:off x="1916779" y="7534263"/>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05</a:t>
            </a:r>
            <a:endParaRPr/>
          </a:p>
        </p:txBody>
      </p:sp>
      <p:sp>
        <p:nvSpPr>
          <p:cNvPr id="226" name="Google Shape;226;p10"/>
          <p:cNvSpPr txBox="1"/>
          <p:nvPr/>
        </p:nvSpPr>
        <p:spPr>
          <a:xfrm>
            <a:off x="3344726" y="7596810"/>
            <a:ext cx="4875522" cy="56642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199" u="none" cap="none" strike="noStrike">
                <a:solidFill>
                  <a:srgbClr val="FFFFFF"/>
                </a:solidFill>
                <a:latin typeface="Poppins"/>
                <a:ea typeface="Poppins"/>
                <a:cs typeface="Poppins"/>
                <a:sym typeface="Poppins"/>
              </a:rPr>
              <a:t>Vaccination Controller</a:t>
            </a:r>
            <a:endParaRPr/>
          </a:p>
        </p:txBody>
      </p:sp>
      <p:sp>
        <p:nvSpPr>
          <p:cNvPr id="227" name="Google Shape;227;p10"/>
          <p:cNvSpPr/>
          <p:nvPr/>
        </p:nvSpPr>
        <p:spPr>
          <a:xfrm>
            <a:off x="10038446" y="7348943"/>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228" name="Google Shape;228;p10"/>
          <p:cNvSpPr txBox="1"/>
          <p:nvPr/>
        </p:nvSpPr>
        <p:spPr>
          <a:xfrm>
            <a:off x="10109221" y="7534263"/>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06</a:t>
            </a:r>
            <a:endParaRPr/>
          </a:p>
        </p:txBody>
      </p:sp>
      <p:sp>
        <p:nvSpPr>
          <p:cNvPr id="229" name="Google Shape;229;p10"/>
          <p:cNvSpPr txBox="1"/>
          <p:nvPr/>
        </p:nvSpPr>
        <p:spPr>
          <a:xfrm>
            <a:off x="11537167" y="7596810"/>
            <a:ext cx="5924609" cy="56642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199" u="none" cap="none" strike="noStrike">
                <a:solidFill>
                  <a:srgbClr val="FFFFFF"/>
                </a:solidFill>
                <a:latin typeface="Poppins"/>
                <a:ea typeface="Poppins"/>
                <a:cs typeface="Poppins"/>
                <a:sym typeface="Poppins"/>
              </a:rPr>
              <a:t>Renewal Tracking Controller</a:t>
            </a:r>
            <a:endParaRPr/>
          </a:p>
        </p:txBody>
      </p:sp>
      <p:sp>
        <p:nvSpPr>
          <p:cNvPr id="230" name="Google Shape;230;p10"/>
          <p:cNvSpPr txBox="1"/>
          <p:nvPr/>
        </p:nvSpPr>
        <p:spPr>
          <a:xfrm>
            <a:off x="5655205" y="246415"/>
            <a:ext cx="6977700" cy="84630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CONTROLLER</a:t>
            </a:r>
            <a:endParaRPr/>
          </a:p>
        </p:txBody>
      </p:sp>
      <p:sp>
        <p:nvSpPr>
          <p:cNvPr id="231" name="Google Shape;231;p10"/>
          <p:cNvSpPr/>
          <p:nvPr/>
        </p:nvSpPr>
        <p:spPr>
          <a:xfrm>
            <a:off x="5933608" y="8912979"/>
            <a:ext cx="1058344" cy="1058344"/>
          </a:xfrm>
          <a:custGeom>
            <a:rect b="b" l="l" r="r" t="t"/>
            <a:pathLst>
              <a:path extrusionOk="0" h="1913890" w="1913890">
                <a:moveTo>
                  <a:pt x="0" y="0"/>
                </a:moveTo>
                <a:lnTo>
                  <a:pt x="1913890" y="0"/>
                </a:lnTo>
                <a:lnTo>
                  <a:pt x="1913890" y="1913890"/>
                </a:lnTo>
                <a:lnTo>
                  <a:pt x="0" y="1913890"/>
                </a:lnTo>
                <a:close/>
              </a:path>
            </a:pathLst>
          </a:custGeom>
          <a:solidFill>
            <a:srgbClr val="E14761"/>
          </a:solidFill>
          <a:ln>
            <a:noFill/>
          </a:ln>
        </p:spPr>
      </p:sp>
      <p:sp>
        <p:nvSpPr>
          <p:cNvPr id="232" name="Google Shape;232;p10"/>
          <p:cNvSpPr txBox="1"/>
          <p:nvPr/>
        </p:nvSpPr>
        <p:spPr>
          <a:xfrm>
            <a:off x="6004383" y="9098299"/>
            <a:ext cx="916794" cy="5924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FFFFFF"/>
                </a:solidFill>
                <a:latin typeface="Poppins"/>
                <a:ea typeface="Poppins"/>
                <a:cs typeface="Poppins"/>
                <a:sym typeface="Poppins"/>
              </a:rPr>
              <a:t>07</a:t>
            </a:r>
            <a:endParaRPr/>
          </a:p>
        </p:txBody>
      </p:sp>
      <p:sp>
        <p:nvSpPr>
          <p:cNvPr id="233" name="Google Shape;233;p10"/>
          <p:cNvSpPr txBox="1"/>
          <p:nvPr/>
        </p:nvSpPr>
        <p:spPr>
          <a:xfrm>
            <a:off x="7432330" y="9160846"/>
            <a:ext cx="4922062" cy="56642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199" u="none" cap="none" strike="noStrike">
                <a:solidFill>
                  <a:srgbClr val="FFFFFF"/>
                </a:solidFill>
                <a:latin typeface="Poppins"/>
                <a:ea typeface="Poppins"/>
                <a:cs typeface="Poppins"/>
                <a:sym typeface="Poppins"/>
              </a:rPr>
              <a:t>Classroom Controller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2"/>
        </a:solidFill>
      </p:bgPr>
    </p:bg>
    <p:spTree>
      <p:nvGrpSpPr>
        <p:cNvPr id="237" name="Shape 237"/>
        <p:cNvGrpSpPr/>
        <p:nvPr/>
      </p:nvGrpSpPr>
      <p:grpSpPr>
        <a:xfrm>
          <a:off x="0" y="0"/>
          <a:ext cx="0" cy="0"/>
          <a:chOff x="0" y="0"/>
          <a:chExt cx="0" cy="0"/>
        </a:xfrm>
      </p:grpSpPr>
      <p:sp>
        <p:nvSpPr>
          <p:cNvPr id="238" name="Google Shape;238;p11"/>
          <p:cNvSpPr/>
          <p:nvPr/>
        </p:nvSpPr>
        <p:spPr>
          <a:xfrm>
            <a:off x="7661062" y="233097"/>
            <a:ext cx="1074683" cy="10795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txBox="1"/>
          <p:nvPr/>
        </p:nvSpPr>
        <p:spPr>
          <a:xfrm>
            <a:off x="5655205" y="322615"/>
            <a:ext cx="6977590" cy="900430"/>
          </a:xfrm>
          <a:prstGeom prst="rect">
            <a:avLst/>
          </a:prstGeom>
          <a:noFill/>
          <a:ln>
            <a:noFill/>
          </a:ln>
        </p:spPr>
        <p:txBody>
          <a:bodyPr anchorCtr="0" anchor="t" bIns="0" lIns="0" spcFirstLastPara="1" rIns="0" wrap="square" tIns="0">
            <a:spAutoFit/>
          </a:bodyPr>
          <a:lstStyle/>
          <a:p>
            <a:pPr indent="0" lvl="0" marL="0" marR="0" rtl="0" algn="ctr">
              <a:lnSpc>
                <a:spcPct val="122004"/>
              </a:lnSpc>
              <a:spcBef>
                <a:spcPts val="0"/>
              </a:spcBef>
              <a:spcAft>
                <a:spcPts val="0"/>
              </a:spcAft>
              <a:buNone/>
            </a:pPr>
            <a:r>
              <a:rPr b="0" i="0" lang="en-US" sz="5499" u="none" cap="none" strike="noStrike">
                <a:solidFill>
                  <a:srgbClr val="FFFFFF"/>
                </a:solidFill>
                <a:latin typeface="Poppins"/>
                <a:ea typeface="Poppins"/>
                <a:cs typeface="Poppins"/>
                <a:sym typeface="Poppins"/>
              </a:rPr>
              <a:t>UML</a:t>
            </a:r>
            <a:endParaRPr/>
          </a:p>
        </p:txBody>
      </p:sp>
      <p:sp>
        <p:nvSpPr>
          <p:cNvPr id="240" name="Google Shape;240;p11"/>
          <p:cNvSpPr/>
          <p:nvPr/>
        </p:nvSpPr>
        <p:spPr>
          <a:xfrm>
            <a:off x="17465464" y="7605853"/>
            <a:ext cx="1645073" cy="165244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11"/>
          <p:cNvPicPr preferRelativeResize="0"/>
          <p:nvPr/>
        </p:nvPicPr>
        <p:blipFill>
          <a:blip r:embed="rId3">
            <a:alphaModFix/>
          </a:blip>
          <a:stretch>
            <a:fillRect/>
          </a:stretch>
        </p:blipFill>
        <p:spPr>
          <a:xfrm>
            <a:off x="1146775" y="1445575"/>
            <a:ext cx="15190274" cy="8986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